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7" r:id="rId4"/>
    <p:sldId id="264" r:id="rId5"/>
    <p:sldId id="280" r:id="rId6"/>
    <p:sldId id="271" r:id="rId7"/>
    <p:sldId id="261" r:id="rId8"/>
    <p:sldId id="270" r:id="rId9"/>
    <p:sldId id="278" r:id="rId10"/>
    <p:sldId id="279" r:id="rId11"/>
    <p:sldId id="269" r:id="rId12"/>
    <p:sldId id="258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F5"/>
    <a:srgbClr val="082A48"/>
    <a:srgbClr val="022C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645136119722299E-2"/>
          <c:y val="0.16998561954278776"/>
          <c:w val="0.58951454669295777"/>
          <c:h val="0.7850496352957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проекта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6.2</c:v>
                </c:pt>
                <c:pt idx="1">
                  <c:v>5.5</c:v>
                </c:pt>
                <c:pt idx="2">
                  <c:v>3.5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CF84-3016-4FD3-BEB3-F0F93BE28339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BE19-E531-42FD-9F0B-7A76A7B4E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ото проект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981" y="1363551"/>
            <a:ext cx="7238038" cy="48452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9297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a-RU" sz="1400" b="1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a-RU" sz="14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400" b="1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Детский сад №4 «</a:t>
            </a:r>
            <a:r>
              <a:rPr lang="ru-RU" sz="1400" b="1" dirty="0" err="1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4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г.Сасово</a:t>
            </a:r>
          </a:p>
          <a:p>
            <a:pPr algn="ctr"/>
            <a:r>
              <a:rPr lang="ru-RU" sz="14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Рязанской области.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5696" y="3573016"/>
            <a:ext cx="6134573" cy="262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F25F5"/>
                </a:solidFill>
                <a:latin typeface="Monotype Corsiva" pitchFamily="66" charset="0"/>
              </a:rPr>
              <a:t>Приобщение старших дошкольников</a:t>
            </a:r>
            <a:endParaRPr lang="ru-RU" sz="3200" dirty="0" smtClean="0">
              <a:solidFill>
                <a:srgbClr val="0F25F5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0F25F5"/>
                </a:solidFill>
                <a:latin typeface="Monotype Corsiva" pitchFamily="66" charset="0"/>
              </a:rPr>
              <a:t>к истокам народной культуры с помощью музыкального фольклора»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Музыкальный руководитель 1 квалификационной категории Титенко Е. Н.</a:t>
            </a: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785794"/>
            <a:ext cx="286649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Народная игра «Жмурки»</a:t>
            </a:r>
          </a:p>
        </p:txBody>
      </p:sp>
      <p:pic>
        <p:nvPicPr>
          <p:cNvPr id="7169" name="Picture 1" descr="C:\Users\Евгений\Desktop\МОЯ РАБОТА\Учебный год 2019 - 2020\Садовская презентация\IMG-20190812-WA00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22" y="1268760"/>
            <a:ext cx="8960995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785794"/>
            <a:ext cx="6048672" cy="4109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25F5"/>
                </a:solidFill>
                <a:latin typeface="Times New Roman" pitchFamily="18" charset="0"/>
                <a:cs typeface="Times New Roman" pitchFamily="18" charset="0"/>
              </a:rPr>
              <a:t>«Русский народный хоровод «Ай, да, березка»»</a:t>
            </a:r>
          </a:p>
        </p:txBody>
      </p:sp>
      <p:pic>
        <p:nvPicPr>
          <p:cNvPr id="6145" name="Picture 1" descr="C:\Users\Евгений\Desktop\МОЯ РАБОТА\Учебный год 2019 - 2020\Садовская презентация\IMG-20190812-WA00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6840760" cy="384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071546"/>
            <a:ext cx="664373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dirty="0" smtClean="0">
              <a:solidFill>
                <a:srgbClr val="0F25F5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F25F5"/>
                </a:solidFill>
                <a:latin typeface="Monotype Corsiva" pitchFamily="66" charset="0"/>
              </a:rPr>
              <a:t>     Различные виды народного творчества – музыка, танец, пение, подвижные народные игры – все это благотворно влияет на психофизический статус ребенка. Исполнение народных песен , хороводов способствует постановке правильного дыхания. Исполнение народных танцев – формированию правильной осанки, способствует развитию мышечного чувства и координации движений. Разнообразные народные игры способствуют формированию волевых качеств, активизирует память, внимание, решают </a:t>
            </a:r>
            <a:r>
              <a:rPr lang="ru-RU" dirty="0" err="1" smtClean="0">
                <a:solidFill>
                  <a:srgbClr val="0F25F5"/>
                </a:solidFill>
                <a:latin typeface="Monotype Corsiva" pitchFamily="66" charset="0"/>
              </a:rPr>
              <a:t>психокоррекционные</a:t>
            </a:r>
            <a:r>
              <a:rPr lang="ru-RU" dirty="0" smtClean="0">
                <a:solidFill>
                  <a:srgbClr val="0F25F5"/>
                </a:solidFill>
                <a:latin typeface="Monotype Corsiva" pitchFamily="66" charset="0"/>
              </a:rPr>
              <a:t> задачи, снимая страхи, агрессию, замкнутость. Развивают речь, обогащают словарный запас детей. Дети осваивают традиционные стили общения.</a:t>
            </a:r>
            <a:endParaRPr lang="ru-RU" dirty="0">
              <a:solidFill>
                <a:srgbClr val="0F25F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88640"/>
            <a:ext cx="5328592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«СПАСИБО </a:t>
            </a:r>
          </a:p>
          <a:p>
            <a:pPr algn="ctr"/>
            <a:r>
              <a:rPr lang="ru-RU" sz="36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за внимание!»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32656"/>
            <a:ext cx="657229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r>
              <a:rPr lang="ru-RU" sz="1600" b="1" dirty="0" smtClean="0">
                <a:solidFill>
                  <a:srgbClr val="0F25F5"/>
                </a:solidFill>
                <a:latin typeface="Monotype Corsiva" pitchFamily="66" charset="0"/>
              </a:rPr>
              <a:t>     Современная жизнь стремительно меняется. Мы едва поспеваем за бешеным ритмом каждодневных дел, проблем. К сожалению, меняются нравы, стиль взаимоотношений между людьми. И, пожалуй, самая большая проблема настоящего времени – упадок духовности и нравственности подрастающего поколения. </a:t>
            </a:r>
          </a:p>
          <a:p>
            <a:r>
              <a:rPr lang="ru-RU" sz="1600" b="1" dirty="0" smtClean="0">
                <a:solidFill>
                  <a:srgbClr val="0F25F5"/>
                </a:solidFill>
                <a:latin typeface="Monotype Corsiva" pitchFamily="66" charset="0"/>
              </a:rPr>
              <a:t>     Самый ответственный период в жизни любого человека – дошкольный возраст. Воспитание детей легче осуществлять через приобщение их к народным истокам. Русский фольклор глубоко патриотичен. Как важно это в настоящее время социальной нестабильности. Именно через фольклор дети получают представление о главных жизненных ценностях: семье, труде, уважения к социуму, любви к малой и большой Родине. Музыкальный фольклор уникален тем, что способствует развитию творческого начала ребенка, раскрытию лучших качеств его личности. Яркие, поэтичные, пронизанные добротой и любовью ко всему живому русские народные песни и игры помогают посеять в детской душе такие зерна, которые в дальнейшем прорастут стремлением созидать, а не разрушать; украшать, а не делать безобразной жизнь на земле. Народные игры как жанр устного, музыкального народного творчества являются национальным богатством, и мы должны сделать их достоянием наших детей. В веселой игровой форме дети знакомятся с обычаями, бытом русского народа, трудом, бережном отношении к природе. Пение в сочетании с танцем и игрой – очень увлекательное занятие, позволяющее не только весело и с пользой провести время, но и увести ребенка в необыкновенный мир добра, радости, творчества. 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92697"/>
            <a:ext cx="4572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/>
              <a:t>Приобщать детей к истокам русской культуры, воспитывать у них способность и умение эстетически воспринимать произведения народного творчества, развить умение и навыки исполнительской деятельности.</a:t>
            </a:r>
          </a:p>
          <a:p>
            <a:endParaRPr lang="ru-RU" sz="1200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28800"/>
            <a:ext cx="4572000" cy="476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200" b="1" u="sng" dirty="0" smtClean="0"/>
              <a:t>Образовательные</a:t>
            </a:r>
            <a:r>
              <a:rPr lang="ru-RU" sz="1200" b="1" dirty="0" smtClean="0"/>
              <a:t>:</a:t>
            </a:r>
          </a:p>
          <a:p>
            <a:r>
              <a:rPr lang="ru-RU" sz="1200" dirty="0" smtClean="0"/>
              <a:t>• Знакомить детей с русским народным, поэтическим и музыкальным творчеством, традиционными праздниками;</a:t>
            </a:r>
          </a:p>
          <a:p>
            <a:r>
              <a:rPr lang="ru-RU" sz="1200" dirty="0" smtClean="0"/>
              <a:t>• Формировать исполнительские навыки в области пения, </a:t>
            </a:r>
            <a:r>
              <a:rPr lang="ru-RU" sz="1200" dirty="0" err="1" smtClean="0"/>
              <a:t>музицирования</a:t>
            </a:r>
            <a:r>
              <a:rPr lang="ru-RU" sz="1200" dirty="0" smtClean="0"/>
              <a:t>, движения;</a:t>
            </a:r>
          </a:p>
          <a:p>
            <a:r>
              <a:rPr lang="ru-RU" sz="1200" dirty="0" smtClean="0"/>
              <a:t>• Учить понимать роль семьи, своё место в семье, воспитывать будущих хозяина (хозяйку).</a:t>
            </a:r>
          </a:p>
          <a:p>
            <a:r>
              <a:rPr lang="ru-RU" sz="1200" b="1" u="sng" dirty="0" smtClean="0"/>
              <a:t>Воспитательные</a:t>
            </a:r>
            <a:r>
              <a:rPr lang="ru-RU" sz="1200" b="1" dirty="0" smtClean="0"/>
              <a:t>:</a:t>
            </a:r>
          </a:p>
          <a:p>
            <a:r>
              <a:rPr lang="ru-RU" sz="1200" dirty="0" smtClean="0"/>
              <a:t>• Формировать социально-нравственное, психическое здоровье детей;</a:t>
            </a:r>
          </a:p>
          <a:p>
            <a:r>
              <a:rPr lang="ru-RU" sz="1200" dirty="0" smtClean="0"/>
              <a:t>• Создавать условия для проявления детьми любви к родной земле, уважения к традициям своего народа и людям труда;</a:t>
            </a:r>
          </a:p>
          <a:p>
            <a:r>
              <a:rPr lang="ru-RU" sz="1200" dirty="0" smtClean="0"/>
              <a:t>• Воспитывать в детях толерантность.</a:t>
            </a:r>
          </a:p>
          <a:p>
            <a:r>
              <a:rPr lang="ru-RU" sz="1200" b="1" u="sng" dirty="0" smtClean="0"/>
              <a:t>Развивающие</a:t>
            </a:r>
            <a:r>
              <a:rPr lang="ru-RU" sz="1200" b="1" dirty="0" smtClean="0"/>
              <a:t>:</a:t>
            </a:r>
          </a:p>
          <a:p>
            <a:r>
              <a:rPr lang="ru-RU" sz="1200" dirty="0" smtClean="0"/>
              <a:t>• Развивать самостоятельность, инициативу и импровизационные способности у детей;</a:t>
            </a:r>
          </a:p>
          <a:p>
            <a:r>
              <a:rPr lang="ru-RU" sz="1200" dirty="0" smtClean="0"/>
              <a:t>• Развивать активное восприятие музыки посредством музыкального фольклора;</a:t>
            </a:r>
          </a:p>
          <a:p>
            <a:r>
              <a:rPr lang="ru-RU" sz="1200" dirty="0" smtClean="0"/>
              <a:t>• Развивать музыкальные способности: чувство ритма, ладовое чувство, музыкально-слуховые представления;</a:t>
            </a:r>
          </a:p>
          <a:p>
            <a:r>
              <a:rPr lang="ru-RU" sz="1200" dirty="0" smtClean="0"/>
              <a:t>• Использовать малые формы фольклора для развития речи у детей;</a:t>
            </a:r>
          </a:p>
          <a:p>
            <a:r>
              <a:rPr lang="ru-RU" sz="1200" dirty="0" smtClean="0"/>
              <a:t>• Развивать коммуникативные качества детей посредством народных танцев, хороводов, игр, забав.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836712"/>
            <a:ext cx="7056784" cy="417646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Ожидаемый результат: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1. </a:t>
            </a:r>
            <a:r>
              <a:rPr lang="ru-RU" sz="1200" dirty="0" smtClean="0"/>
              <a:t>Дети познакомятся: с устным народным творчеством (скороговорками, </a:t>
            </a:r>
            <a:r>
              <a:rPr lang="ru-RU" sz="1200" dirty="0" err="1" smtClean="0"/>
              <a:t>потешками</a:t>
            </a:r>
            <a:r>
              <a:rPr lang="ru-RU" sz="1200" dirty="0" smtClean="0"/>
              <a:t>, небылицами, прибаутками, присказками, шутками, с разными видами народной песни </a:t>
            </a:r>
            <a:r>
              <a:rPr lang="ru-RU" sz="1200" i="1" dirty="0" smtClean="0"/>
              <a:t>(хороводной, плясовой, игровой, лирической)</a:t>
            </a:r>
            <a:r>
              <a:rPr lang="ru-RU" sz="1200" dirty="0" smtClean="0"/>
              <a:t> и народными играми.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3. </a:t>
            </a:r>
            <a:r>
              <a:rPr lang="ru-RU" sz="1200" dirty="0" smtClean="0"/>
              <a:t>Разовьется   сфера чувств, готовность к творчеству, </a:t>
            </a:r>
          </a:p>
          <a:p>
            <a:r>
              <a:rPr lang="ru-RU" sz="1200" dirty="0" smtClean="0"/>
              <a:t>  коммуникабельность.</a:t>
            </a: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0F25F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r>
              <a:rPr lang="ru-RU" sz="1200" b="1" dirty="0" smtClean="0"/>
              <a:t>2. </a:t>
            </a:r>
            <a:r>
              <a:rPr lang="ru-RU" sz="1200" dirty="0" smtClean="0"/>
              <a:t>У детей будет сформировано умение  свободно и непринужденно общаться, умение разыгрывать спектакль по знакомому сюжету, выразительно в своей роли и в игровом взаимодействии, умение сочинять этюды по сказкам, нафантазированным сюжетам.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/>
              <a:t>4. </a:t>
            </a:r>
            <a:r>
              <a:rPr lang="ru-RU" sz="1200" dirty="0" smtClean="0"/>
              <a:t>Будет сформирована выразительная,   красочная, полная ярких сравнений, речь.</a:t>
            </a:r>
          </a:p>
          <a:p>
            <a:pPr algn="ctr"/>
            <a:endParaRPr lang="ru-RU" sz="1200" dirty="0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251520" y="4797152"/>
            <a:ext cx="8358246" cy="1464967"/>
            <a:chOff x="0" y="4463338"/>
            <a:chExt cx="8358246" cy="146496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Прямоугольник 45"/>
            <p:cNvSpPr/>
            <p:nvPr/>
          </p:nvSpPr>
          <p:spPr>
            <a:xfrm>
              <a:off x="0" y="4463338"/>
              <a:ext cx="8358246" cy="1464967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Прямоугольник 46"/>
            <p:cNvSpPr/>
            <p:nvPr/>
          </p:nvSpPr>
          <p:spPr>
            <a:xfrm>
              <a:off x="0" y="4463338"/>
              <a:ext cx="8358246" cy="7910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Заключительный этап</a:t>
              </a:r>
              <a:endPara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92877" y="5689444"/>
            <a:ext cx="4179123" cy="673884"/>
            <a:chOff x="0" y="5225121"/>
            <a:chExt cx="4179123" cy="673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4" name="Прямоугольник 43"/>
            <p:cNvSpPr/>
            <p:nvPr/>
          </p:nvSpPr>
          <p:spPr>
            <a:xfrm>
              <a:off x="0" y="5225121"/>
              <a:ext cx="4179123" cy="6738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0" y="5340941"/>
              <a:ext cx="4179123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/>
              <a:r>
                <a:rPr lang="ru-RU" sz="1200" dirty="0" smtClean="0"/>
                <a:t>Подведение итогов реализации проекта.</a:t>
              </a:r>
              <a:endParaRPr lang="ru-RU" sz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572000" y="5689444"/>
            <a:ext cx="4179123" cy="673884"/>
            <a:chOff x="4179123" y="5225121"/>
            <a:chExt cx="4179123" cy="673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2" name="Прямоугольник 41"/>
            <p:cNvSpPr/>
            <p:nvPr/>
          </p:nvSpPr>
          <p:spPr>
            <a:xfrm>
              <a:off x="4179123" y="5225121"/>
              <a:ext cx="4179123" cy="6738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4179123" y="5340941"/>
              <a:ext cx="4179123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Обобщение результатов работы, формулировка выводов.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2877" y="2420888"/>
            <a:ext cx="8358246" cy="2520072"/>
            <a:chOff x="0" y="1956565"/>
            <a:chExt cx="8358246" cy="25200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Выноска со стрелкой вверх 39"/>
            <p:cNvSpPr/>
            <p:nvPr/>
          </p:nvSpPr>
          <p:spPr>
            <a:xfrm rot="10800000">
              <a:off x="0" y="2223518"/>
              <a:ext cx="8358246" cy="2253119"/>
            </a:xfrm>
            <a:prstGeom prst="up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41" name="Выноска со стрелкой вверх 10"/>
            <p:cNvSpPr/>
            <p:nvPr/>
          </p:nvSpPr>
          <p:spPr>
            <a:xfrm>
              <a:off x="0" y="1956565"/>
              <a:ext cx="8358246" cy="11521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Практический этап</a:t>
              </a:r>
              <a:endPara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3212976"/>
            <a:ext cx="8535322" cy="1296144"/>
            <a:chOff x="1379" y="2928961"/>
            <a:chExt cx="3883057" cy="7903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67756" y="2928961"/>
              <a:ext cx="3816680" cy="718961"/>
            </a:xfrm>
            <a:prstGeom prst="rect">
              <a:avLst/>
            </a:prstGeom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1379" y="3000399"/>
              <a:ext cx="3849869" cy="71896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2240" tIns="25400" rIns="14224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499992" y="3429000"/>
            <a:ext cx="4505616" cy="71896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22860" rIns="128016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92877" y="465371"/>
            <a:ext cx="8358246" cy="2253119"/>
            <a:chOff x="0" y="1048"/>
            <a:chExt cx="8358246" cy="22531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Выноска со стрелкой вверх 33"/>
            <p:cNvSpPr/>
            <p:nvPr/>
          </p:nvSpPr>
          <p:spPr>
            <a:xfrm rot="10800000">
              <a:off x="0" y="1048"/>
              <a:ext cx="8358246" cy="2253119"/>
            </a:xfrm>
            <a:prstGeom prst="upArrowCallou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5" name="Выноска со стрелкой вверх 16"/>
            <p:cNvSpPr/>
            <p:nvPr/>
          </p:nvSpPr>
          <p:spPr>
            <a:xfrm>
              <a:off x="0" y="1048"/>
              <a:ext cx="8358246" cy="79084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Организационный этап</a:t>
              </a:r>
              <a:endPara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95536" y="1268760"/>
            <a:ext cx="8424936" cy="1152128"/>
            <a:chOff x="1611" y="561591"/>
            <a:chExt cx="8424936" cy="15166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Прямоугольник 31"/>
            <p:cNvSpPr/>
            <p:nvPr/>
          </p:nvSpPr>
          <p:spPr>
            <a:xfrm>
              <a:off x="1611" y="791893"/>
              <a:ext cx="4498312" cy="67368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35719" y="561591"/>
              <a:ext cx="8390828" cy="151661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endPara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Подбор методической литературы, разработка сценариев, конспектов соответственно с ФГОС, подбор иллюстративного и музыкального материала.;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проведение предварительной работы с педагогами и родителями; </a:t>
              </a:r>
              <a:endParaRPr lang="ru-RU" sz="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ru-RU" sz="1200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составление перспективного плана мероприятий.</a:t>
              </a:r>
              <a:endPara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5536" y="3284984"/>
            <a:ext cx="6462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практической работы с детьми;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устойчивого интереса, положительного отношения детей к занятиям;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формирование практических навыков;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родителями воспитанников: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наглядное информирование, праздники, развлечения.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857224" y="1428736"/>
          <a:ext cx="3426744" cy="228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11960" y="2780928"/>
          <a:ext cx="345638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4546" y="642918"/>
            <a:ext cx="4959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формирования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познавательного и творческого развития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620688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Фото – коллаж</a:t>
            </a:r>
          </a:p>
          <a:p>
            <a:pPr algn="ctr"/>
            <a:r>
              <a:rPr lang="ru-RU" sz="16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Русский народный хоровод «Травушка – муравушка и народная игра «Перепрыгни ручеек</a:t>
            </a:r>
          </a:p>
        </p:txBody>
      </p:sp>
      <p:pic>
        <p:nvPicPr>
          <p:cNvPr id="6" name="Рисунок 5" descr="C:\Users\Евгений\AppData\Local\Microsoft\Windows\Temporary Internet Files\Content.Word\IMG_20190404_1059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16835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Евгений\AppData\Local\Microsoft\Windows\Temporary Internet Files\Content.Word\IMG_20190404_1044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17405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25F5"/>
                </a:solidFill>
                <a:latin typeface="Monotype Corsiva" pitchFamily="66" charset="0"/>
                <a:cs typeface="Times New Roman" pitchFamily="18" charset="0"/>
              </a:rPr>
              <a:t>Русская народная игра «Петушок и цыплята»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29972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C:\Users\Евгений\Desktop\МОЯ РАБОТА\Учебный год 2019 - 2020\Садовская презентация\IMG-20190812-WA000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5506662" cy="3097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\Desktop\PSD.Kindergarten.Poster.Template.06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404850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F25F5"/>
                </a:solidFill>
                <a:latin typeface="Monotype Corsiva" pitchFamily="66" charset="0"/>
              </a:rPr>
              <a:t>Народная игра «Веселая карусель»</a:t>
            </a:r>
            <a:endParaRPr lang="ru-RU" b="1" dirty="0">
              <a:solidFill>
                <a:srgbClr val="0F25F5"/>
              </a:solidFill>
              <a:latin typeface="Monotype Corsiva" pitchFamily="66" charset="0"/>
            </a:endParaRPr>
          </a:p>
        </p:txBody>
      </p:sp>
      <p:pic>
        <p:nvPicPr>
          <p:cNvPr id="8193" name="Picture 1" descr="C:\Users\Евгений\Desktop\МОЯ РАБОТА\Учебный год 2019 - 2020\Садовская презентация\IMG-20190812-WA00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948264" cy="390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269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Евгений</cp:lastModifiedBy>
  <cp:revision>315</cp:revision>
  <dcterms:created xsi:type="dcterms:W3CDTF">2018-03-14T03:39:26Z</dcterms:created>
  <dcterms:modified xsi:type="dcterms:W3CDTF">2019-08-25T11:54:46Z</dcterms:modified>
</cp:coreProperties>
</file>