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eb2.bilkent.edu.tr/bilge/wp-content/uploads/sites/29/2016/12/658ee7f9c41db1180357e7996cceaafc.jpg"/>
          <p:cNvPicPr>
            <a:picLocks noChangeAspect="1" noChangeArrowheads="1"/>
          </p:cNvPicPr>
          <p:nvPr/>
        </p:nvPicPr>
        <p:blipFill>
          <a:blip r:embed="rId2" cstate="print"/>
          <a:srcRect/>
          <a:stretch>
            <a:fillRect/>
          </a:stretch>
        </p:blipFill>
        <p:spPr bwMode="auto">
          <a:xfrm rot="16200000">
            <a:off x="1143002" y="-1143002"/>
            <a:ext cx="6857998" cy="9144001"/>
          </a:xfrm>
          <a:prstGeom prst="rect">
            <a:avLst/>
          </a:prstGeom>
          <a:noFill/>
        </p:spPr>
      </p:pic>
      <p:sp>
        <p:nvSpPr>
          <p:cNvPr id="1027" name="Rectangle 3"/>
          <p:cNvSpPr>
            <a:spLocks noChangeArrowheads="1"/>
          </p:cNvSpPr>
          <p:nvPr/>
        </p:nvSpPr>
        <p:spPr bwMode="auto">
          <a:xfrm>
            <a:off x="683568" y="993776"/>
            <a:ext cx="7416824"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mj-lt"/>
              <a:cs typeface="Arial" pitchFamily="34" charset="0"/>
            </a:endParaRPr>
          </a:p>
          <a:p>
            <a:pPr marL="0" marR="0" lvl="0" indent="53975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mj-lt"/>
                <a:ea typeface="Calibri" pitchFamily="34" charset="0"/>
                <a:cs typeface="Times New Roman" pitchFamily="18" charset="0"/>
              </a:rPr>
              <a:t>Заикание</a:t>
            </a:r>
            <a:r>
              <a:rPr kumimoji="0" lang="ru-RU" sz="2000" b="0" i="0" u="none" strike="noStrike" cap="none" normalizeH="0" baseline="0" dirty="0" smtClean="0">
                <a:ln>
                  <a:noFill/>
                </a:ln>
                <a:solidFill>
                  <a:schemeClr val="tx1"/>
                </a:solidFill>
                <a:effectLst/>
                <a:latin typeface="+mj-lt"/>
                <a:ea typeface="Calibri" pitchFamily="34" charset="0"/>
                <a:cs typeface="Times New Roman" pitchFamily="18" charset="0"/>
              </a:rPr>
              <a:t> – одно из самых загадочных и </a:t>
            </a:r>
            <a:r>
              <a:rPr kumimoji="0" lang="ru-RU" sz="2000" b="0" i="0" u="none" strike="noStrike" cap="none" normalizeH="0" baseline="0" dirty="0" err="1" smtClean="0">
                <a:ln>
                  <a:noFill/>
                </a:ln>
                <a:solidFill>
                  <a:schemeClr val="tx1"/>
                </a:solidFill>
                <a:effectLst/>
                <a:latin typeface="+mj-lt"/>
                <a:ea typeface="Calibri" pitchFamily="34" charset="0"/>
                <a:cs typeface="Times New Roman" pitchFamily="18" charset="0"/>
              </a:rPr>
              <a:t>трудноустранимых</a:t>
            </a:r>
            <a:r>
              <a:rPr kumimoji="0" lang="ru-RU" sz="2000" b="0" i="0" u="none" strike="noStrike" cap="none" normalizeH="0" baseline="0" dirty="0" smtClean="0">
                <a:ln>
                  <a:noFill/>
                </a:ln>
                <a:solidFill>
                  <a:schemeClr val="tx1"/>
                </a:solidFill>
                <a:effectLst/>
                <a:latin typeface="+mj-lt"/>
                <a:ea typeface="Calibri" pitchFamily="34" charset="0"/>
                <a:cs typeface="Times New Roman" pitchFamily="18" charset="0"/>
              </a:rPr>
              <a:t> речевых расстройств. В 90% случаев заикание обнаруживается в возрасте от 2 до 5 лет в период наиболее бурного речевого развития. </a:t>
            </a:r>
            <a:endParaRPr kumimoji="0" lang="ru-RU" sz="2000" b="0" i="0" u="none" strike="noStrike" cap="none" normalizeH="0" baseline="0" dirty="0" smtClean="0">
              <a:ln>
                <a:noFill/>
              </a:ln>
              <a:solidFill>
                <a:schemeClr val="tx1"/>
              </a:solidFill>
              <a:effectLst/>
              <a:latin typeface="+mj-lt"/>
              <a:cs typeface="Arial" pitchFamily="34" charset="0"/>
            </a:endParaRPr>
          </a:p>
        </p:txBody>
      </p:sp>
      <p:sp>
        <p:nvSpPr>
          <p:cNvPr id="4" name="Прямоугольник 3"/>
          <p:cNvSpPr/>
          <p:nvPr/>
        </p:nvSpPr>
        <p:spPr>
          <a:xfrm>
            <a:off x="899592" y="620688"/>
            <a:ext cx="6840760"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Консультация «Заикание»</a:t>
            </a:r>
            <a:endParaRPr lang="ru-RU"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Прямоугольник 4"/>
          <p:cNvSpPr/>
          <p:nvPr/>
        </p:nvSpPr>
        <p:spPr>
          <a:xfrm>
            <a:off x="899592" y="2636912"/>
            <a:ext cx="7200800" cy="1692771"/>
          </a:xfrm>
          <a:prstGeom prst="rect">
            <a:avLst/>
          </a:prstGeom>
        </p:spPr>
        <p:txBody>
          <a:bodyPr wrap="square">
            <a:spAutoFit/>
          </a:bodyPr>
          <a:lstStyle/>
          <a:p>
            <a:pPr algn="just"/>
            <a:r>
              <a:rPr lang="ru-RU" sz="2400" b="1" dirty="0" smtClean="0"/>
              <a:t>Заикание</a:t>
            </a:r>
            <a:r>
              <a:rPr lang="ru-RU" sz="2400" dirty="0" smtClean="0"/>
              <a:t> </a:t>
            </a:r>
            <a:r>
              <a:rPr lang="ru-RU" sz="2000" dirty="0" smtClean="0"/>
              <a:t>– это нарушение темпа, ритма, плавности речи, вызываемое судорогами в различных частях речевого аппарата. Мальчики заикаются в 3 – 4 раза чаще, чем девочки. Считается, что нервная система у них менее устойчива и они в большей степени подвержены нервно – психическим расстройствам.</a:t>
            </a:r>
            <a:endParaRPr lang="ru-RU" sz="2000" dirty="0"/>
          </a:p>
        </p:txBody>
      </p:sp>
      <p:pic>
        <p:nvPicPr>
          <p:cNvPr id="1029" name="Picture 5" descr="http://www.uaua.info/pictures/news/cropr_610x375/0042354_1442391414.jpg"/>
          <p:cNvPicPr>
            <a:picLocks noChangeAspect="1" noChangeArrowheads="1"/>
          </p:cNvPicPr>
          <p:nvPr/>
        </p:nvPicPr>
        <p:blipFill>
          <a:blip r:embed="rId3" cstate="print"/>
          <a:srcRect/>
          <a:stretch>
            <a:fillRect/>
          </a:stretch>
        </p:blipFill>
        <p:spPr bwMode="auto">
          <a:xfrm>
            <a:off x="4355976" y="4293096"/>
            <a:ext cx="2736304" cy="187106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eb2.bilkent.edu.tr/bilge/wp-content/uploads/sites/29/2016/12/658ee7f9c41db1180357e7996cceaafc.jpg"/>
          <p:cNvPicPr>
            <a:picLocks noChangeAspect="1" noChangeArrowheads="1"/>
          </p:cNvPicPr>
          <p:nvPr/>
        </p:nvPicPr>
        <p:blipFill>
          <a:blip r:embed="rId2" cstate="print"/>
          <a:srcRect/>
          <a:stretch>
            <a:fillRect/>
          </a:stretch>
        </p:blipFill>
        <p:spPr bwMode="auto">
          <a:xfrm rot="16200000">
            <a:off x="1143002" y="-1143002"/>
            <a:ext cx="6857998" cy="9144001"/>
          </a:xfrm>
          <a:prstGeom prst="rect">
            <a:avLst/>
          </a:prstGeom>
          <a:noFill/>
        </p:spPr>
      </p:pic>
      <p:sp>
        <p:nvSpPr>
          <p:cNvPr id="14337" name="Rectangle 1"/>
          <p:cNvSpPr>
            <a:spLocks noChangeArrowheads="1"/>
          </p:cNvSpPr>
          <p:nvPr/>
        </p:nvSpPr>
        <p:spPr bwMode="auto">
          <a:xfrm>
            <a:off x="683568" y="439025"/>
            <a:ext cx="54726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ea typeface="Calibri" pitchFamily="34" charset="0"/>
                <a:cs typeface="Times New Roman" pitchFamily="18" charset="0"/>
              </a:rPr>
              <a:t>Причина появления заикания </a:t>
            </a:r>
            <a:r>
              <a:rPr kumimoji="0" lang="ru-RU" sz="2000" b="0" i="0" u="none" strike="noStrike" cap="none" normalizeH="0" baseline="0" dirty="0" smtClean="0">
                <a:ln>
                  <a:noFill/>
                </a:ln>
                <a:solidFill>
                  <a:schemeClr val="tx1"/>
                </a:solidFill>
                <a:effectLst/>
                <a:ea typeface="Calibri" pitchFamily="34" charset="0"/>
                <a:cs typeface="Times New Roman" pitchFamily="18" charset="0"/>
              </a:rPr>
              <a:t>– ослабленная нервная система, но поводы могут быть разными. Иногда,  оно появляется после инфекционного заболевания, часто после испуга или при длительной психической невротизации – постоянном несправедливым, грубом отношении к ребёнку окружающих его людей. К заиканию может привести внезапное ухудшение жилищных условий. Но самые распространённые поводы – это бурные сцены дома и злые собаки на улице. Страдают заиканием и маленькие кумиры, не знающие слова «нет». У малыша, растущего в атмосфере восхищённой вседозволенности, не формируется нужный в жизни навык активного терпения. Нередко заикаются и </a:t>
            </a:r>
            <a:r>
              <a:rPr kumimoji="0" lang="ru-RU" sz="2000" b="0" i="0" u="none" strike="noStrike" cap="none" normalizeH="0" baseline="0" dirty="0" err="1" smtClean="0">
                <a:ln>
                  <a:noFill/>
                </a:ln>
                <a:solidFill>
                  <a:schemeClr val="tx1"/>
                </a:solidFill>
                <a:effectLst/>
                <a:ea typeface="Calibri" pitchFamily="34" charset="0"/>
                <a:cs typeface="Times New Roman" pitchFamily="18" charset="0"/>
              </a:rPr>
              <a:t>невропатичные</a:t>
            </a:r>
            <a:r>
              <a:rPr kumimoji="0" lang="ru-RU" sz="2000" b="0" i="0" u="none" strike="noStrike" cap="none" normalizeH="0" baseline="0" dirty="0" smtClean="0">
                <a:ln>
                  <a:noFill/>
                </a:ln>
                <a:solidFill>
                  <a:schemeClr val="tx1"/>
                </a:solidFill>
                <a:effectLst/>
                <a:ea typeface="Calibri" pitchFamily="34" charset="0"/>
                <a:cs typeface="Times New Roman" pitchFamily="18" charset="0"/>
              </a:rPr>
              <a:t> дети из разряда «мамина радость», когда родители то и дело возносят ребёнка над толпой. </a:t>
            </a:r>
            <a:endParaRPr kumimoji="0" lang="ru-RU" sz="2000" b="0" i="0" u="none" strike="noStrike" cap="none" normalizeH="0" baseline="0" dirty="0" smtClean="0">
              <a:ln>
                <a:noFill/>
              </a:ln>
              <a:solidFill>
                <a:schemeClr val="tx1"/>
              </a:solidFill>
              <a:effectLst/>
              <a:cs typeface="Arial" pitchFamily="34" charset="0"/>
            </a:endParaRPr>
          </a:p>
        </p:txBody>
      </p:sp>
      <p:pic>
        <p:nvPicPr>
          <p:cNvPr id="14339" name="Picture 3" descr="http://zverivdom.com/gallery/9887.jpg"/>
          <p:cNvPicPr>
            <a:picLocks noChangeAspect="1" noChangeArrowheads="1"/>
          </p:cNvPicPr>
          <p:nvPr/>
        </p:nvPicPr>
        <p:blipFill>
          <a:blip r:embed="rId3" cstate="print"/>
          <a:srcRect/>
          <a:stretch>
            <a:fillRect/>
          </a:stretch>
        </p:blipFill>
        <p:spPr bwMode="auto">
          <a:xfrm>
            <a:off x="6228184" y="2492896"/>
            <a:ext cx="2376264" cy="180020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eb2.bilkent.edu.tr/bilge/wp-content/uploads/sites/29/2016/12/658ee7f9c41db1180357e7996cceaafc.jpg"/>
          <p:cNvPicPr>
            <a:picLocks noChangeAspect="1" noChangeArrowheads="1"/>
          </p:cNvPicPr>
          <p:nvPr/>
        </p:nvPicPr>
        <p:blipFill>
          <a:blip r:embed="rId2" cstate="print"/>
          <a:srcRect/>
          <a:stretch>
            <a:fillRect/>
          </a:stretch>
        </p:blipFill>
        <p:spPr bwMode="auto">
          <a:xfrm rot="16200000">
            <a:off x="1143002" y="-1143002"/>
            <a:ext cx="6857998" cy="9144001"/>
          </a:xfrm>
          <a:prstGeom prst="rect">
            <a:avLst/>
          </a:prstGeom>
          <a:noFill/>
        </p:spPr>
      </p:pic>
      <p:sp>
        <p:nvSpPr>
          <p:cNvPr id="16385" name="Rectangle 1"/>
          <p:cNvSpPr>
            <a:spLocks noChangeArrowheads="1"/>
          </p:cNvSpPr>
          <p:nvPr/>
        </p:nvSpPr>
        <p:spPr bwMode="auto">
          <a:xfrm>
            <a:off x="683568" y="531047"/>
            <a:ext cx="756084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Начало, течение и прогноз расстройства могут быть самыми разными. У одного оно проходит само, другому требуется длительное лечение, сеансы гипноза, а третьему ничего не помогает. Чтобы вовремя помочь ребёнку, важно не пропустить первые признаки заикания: ребёнок вдруг внезапно замолкает, отказывается говорить; употребляет перед отдельными словами лишние звуки (а, и); повторяет первые слоги или слова в начале фразы, делает вынужденные остановки в словах, фразах. Затруднения перед началом речи – тоже повод для беспокойства. Родителям ни в коем случае не стоит зацикливаться на дефекте речи у ребёнка. </a:t>
            </a:r>
            <a:endParaRPr kumimoji="0" lang="ru-RU" sz="2000" b="0" i="0" u="none" strike="noStrike" cap="none" normalizeH="0" baseline="0" dirty="0" smtClean="0">
              <a:ln>
                <a:noFill/>
              </a:ln>
              <a:solidFill>
                <a:schemeClr val="tx1"/>
              </a:solidFill>
              <a:effectLst/>
              <a:cs typeface="Arial" pitchFamily="34" charset="0"/>
            </a:endParaRPr>
          </a:p>
        </p:txBody>
      </p:sp>
      <p:pic>
        <p:nvPicPr>
          <p:cNvPr id="16387" name="Picture 3" descr="http://horoshev.ru/wp-content/uploads/2016/05/zai.jpg"/>
          <p:cNvPicPr>
            <a:picLocks noChangeAspect="1" noChangeArrowheads="1"/>
          </p:cNvPicPr>
          <p:nvPr/>
        </p:nvPicPr>
        <p:blipFill>
          <a:blip r:embed="rId3" cstate="print"/>
          <a:srcRect/>
          <a:stretch>
            <a:fillRect/>
          </a:stretch>
        </p:blipFill>
        <p:spPr bwMode="auto">
          <a:xfrm>
            <a:off x="3635896" y="3789040"/>
            <a:ext cx="4104456" cy="24578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eb2.bilkent.edu.tr/bilge/wp-content/uploads/sites/29/2016/12/658ee7f9c41db1180357e7996cceaafc.jpg"/>
          <p:cNvPicPr>
            <a:picLocks noChangeAspect="1" noChangeArrowheads="1"/>
          </p:cNvPicPr>
          <p:nvPr/>
        </p:nvPicPr>
        <p:blipFill>
          <a:blip r:embed="rId2" cstate="print"/>
          <a:srcRect/>
          <a:stretch>
            <a:fillRect/>
          </a:stretch>
        </p:blipFill>
        <p:spPr bwMode="auto">
          <a:xfrm rot="16200000">
            <a:off x="1143002" y="-1143002"/>
            <a:ext cx="6857998" cy="9144001"/>
          </a:xfrm>
          <a:prstGeom prst="rect">
            <a:avLst/>
          </a:prstGeom>
          <a:noFill/>
        </p:spPr>
      </p:pic>
      <p:sp>
        <p:nvSpPr>
          <p:cNvPr id="15361" name="Rectangle 1"/>
          <p:cNvSpPr>
            <a:spLocks noChangeArrowheads="1"/>
          </p:cNvSpPr>
          <p:nvPr/>
        </p:nvSpPr>
        <p:spPr bwMode="auto">
          <a:xfrm>
            <a:off x="755576" y="501930"/>
            <a:ext cx="727280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ea typeface="Calibri" pitchFamily="34" charset="0"/>
                <a:cs typeface="Times New Roman" pitchFamily="18" charset="0"/>
              </a:rPr>
              <a:t>Рекомендации:</a:t>
            </a:r>
            <a:endParaRPr kumimoji="0" lang="ru-RU" sz="32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Заикающийся ребёнок совершенно полноценен.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Дома ребёнок с дефектом речи должен слышать только ясную, хорошо артикулированную речь.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Следует сблизить ребёнка с хорошо говорящими детьми.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Не надо настаивать, чтобы он повторял за взрослыми фразы.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Нельзя читать детям книги, не соответствующие их возрасту. Вредно чтение на ночь страшных сказок, не следует разрешать часто и долго смотреть телевизор, играть на компьютере – это утомляет и возбуждает ребёнка.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Нельзя запугивать ребёнка, наказывать, оставляя одного в тёмном помещении. </a:t>
            </a:r>
            <a:endParaRPr kumimoji="0" lang="ru-RU" sz="2000" b="0" i="0" u="none" strike="noStrike" cap="none" normalizeH="0" baseline="0" dirty="0" smtClean="0">
              <a:ln>
                <a:noFill/>
              </a:ln>
              <a:solidFill>
                <a:schemeClr val="tx1"/>
              </a:solidFill>
              <a:effectLst/>
              <a:cs typeface="Arial" pitchFamily="34" charset="0"/>
            </a:endParaRPr>
          </a:p>
        </p:txBody>
      </p:sp>
      <p:pic>
        <p:nvPicPr>
          <p:cNvPr id="15363" name="Picture 3" descr="http://logoped74.ru/upload/iblock/148/148a4982202e68b09d8ecfce5e70e435.jpg"/>
          <p:cNvPicPr>
            <a:picLocks noChangeAspect="1" noChangeArrowheads="1"/>
          </p:cNvPicPr>
          <p:nvPr/>
        </p:nvPicPr>
        <p:blipFill>
          <a:blip r:embed="rId3" cstate="print"/>
          <a:srcRect/>
          <a:stretch>
            <a:fillRect/>
          </a:stretch>
        </p:blipFill>
        <p:spPr bwMode="auto">
          <a:xfrm>
            <a:off x="3707904" y="4365104"/>
            <a:ext cx="3938786" cy="1800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eb2.bilkent.edu.tr/bilge/wp-content/uploads/sites/29/2016/12/658ee7f9c41db1180357e7996cceaafc.jpg"/>
          <p:cNvPicPr>
            <a:picLocks noChangeAspect="1" noChangeArrowheads="1"/>
          </p:cNvPicPr>
          <p:nvPr/>
        </p:nvPicPr>
        <p:blipFill>
          <a:blip r:embed="rId2" cstate="print"/>
          <a:srcRect/>
          <a:stretch>
            <a:fillRect/>
          </a:stretch>
        </p:blipFill>
        <p:spPr bwMode="auto">
          <a:xfrm rot="16200000">
            <a:off x="1143002" y="-1143002"/>
            <a:ext cx="6857998" cy="9144001"/>
          </a:xfrm>
          <a:prstGeom prst="rect">
            <a:avLst/>
          </a:prstGeom>
          <a:noFill/>
        </p:spPr>
      </p:pic>
      <p:sp>
        <p:nvSpPr>
          <p:cNvPr id="18433" name="Rectangle 1"/>
          <p:cNvSpPr>
            <a:spLocks noChangeArrowheads="1"/>
          </p:cNvSpPr>
          <p:nvPr/>
        </p:nvSpPr>
        <p:spPr bwMode="auto">
          <a:xfrm>
            <a:off x="683568" y="828406"/>
            <a:ext cx="748883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Не рекомендуется вовлекать заикающихся детей в игры, которые возбуждают нервную систему или требуют от участников индивидуальных речевых выступлений.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Детям с дефектом речи полезно участвовать в хороводных и других играх, требующих хоровых ответов. Для заикающегося ребёнка очень важны занятия музыкой и танцами, которые способствуют развитию речевого дыхания, чувства темпа, ритма. </a:t>
            </a:r>
            <a:endParaRPr kumimoji="0" lang="ru-RU" sz="20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Очень полезны занятия спортом – это поможет окрепнуть физически, укрепит нервную систему, расширит круг общения. Лучшее, что могут сделать родители– это любить своего заикающегося малыша подлинной, т. е. внимательной трезвой любовью, дать ему возможность вырасти уверенным в себе, здоровым человеком. </a:t>
            </a:r>
            <a:endParaRPr kumimoji="0" lang="ru-RU"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eb2.bilkent.edu.tr/bilge/wp-content/uploads/sites/29/2016/12/658ee7f9c41db1180357e7996cceaafc.jpg"/>
          <p:cNvPicPr>
            <a:picLocks noChangeAspect="1" noChangeArrowheads="1"/>
          </p:cNvPicPr>
          <p:nvPr/>
        </p:nvPicPr>
        <p:blipFill>
          <a:blip r:embed="rId2" cstate="print"/>
          <a:srcRect/>
          <a:stretch>
            <a:fillRect/>
          </a:stretch>
        </p:blipFill>
        <p:spPr bwMode="auto">
          <a:xfrm rot="16200000">
            <a:off x="1143002" y="-1143000"/>
            <a:ext cx="6857998" cy="9144001"/>
          </a:xfrm>
          <a:prstGeom prst="rect">
            <a:avLst/>
          </a:prstGeom>
          <a:noFill/>
        </p:spPr>
      </p:pic>
      <p:sp>
        <p:nvSpPr>
          <p:cNvPr id="17409" name="Rectangle 1"/>
          <p:cNvSpPr>
            <a:spLocks noChangeArrowheads="1"/>
          </p:cNvSpPr>
          <p:nvPr/>
        </p:nvSpPr>
        <p:spPr bwMode="auto">
          <a:xfrm>
            <a:off x="683568" y="952767"/>
            <a:ext cx="7200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ea typeface="Calibri" pitchFamily="34" charset="0"/>
                <a:cs typeface="Times New Roman" pitchFamily="18" charset="0"/>
              </a:rPr>
              <a:t>Примерно до 5 лет специальные логопедические занятия с заикающимися детьми нецелесообразны. Если к 5 годам заикание не проходит, придётся обращаться к специалистам – психоневрологам, психиатрам, невропатологам, логопедам. </a:t>
            </a:r>
            <a:endParaRPr kumimoji="0" lang="ru-RU" sz="2000" b="0" i="0" u="none" strike="noStrike" cap="none" normalizeH="0" baseline="0" dirty="0" smtClean="0">
              <a:ln>
                <a:noFill/>
              </a:ln>
              <a:solidFill>
                <a:schemeClr val="tx1"/>
              </a:solidFill>
              <a:effectLst/>
              <a:cs typeface="Arial" pitchFamily="34" charset="0"/>
            </a:endParaRPr>
          </a:p>
        </p:txBody>
      </p:sp>
      <p:sp>
        <p:nvSpPr>
          <p:cNvPr id="4" name="Прямоугольник 3"/>
          <p:cNvSpPr/>
          <p:nvPr/>
        </p:nvSpPr>
        <p:spPr>
          <a:xfrm>
            <a:off x="755576" y="5661248"/>
            <a:ext cx="5904656" cy="646331"/>
          </a:xfrm>
          <a:prstGeom prst="rect">
            <a:avLst/>
          </a:prstGeom>
        </p:spPr>
        <p:txBody>
          <a:bodyPr wrap="square">
            <a:spAutoFit/>
          </a:bodyPr>
          <a:lstStyle/>
          <a:p>
            <a:pPr lvl="0" indent="539750" eaLnBrk="0" fontAlgn="base" hangingPunct="0">
              <a:spcBef>
                <a:spcPct val="0"/>
              </a:spcBef>
              <a:spcAft>
                <a:spcPct val="0"/>
              </a:spcAft>
            </a:pPr>
            <a:r>
              <a:rPr lang="ru-RU" dirty="0" smtClean="0">
                <a:ea typeface="Calibri" pitchFamily="34" charset="0"/>
                <a:cs typeface="Times New Roman" pitchFamily="18" charset="0"/>
              </a:rPr>
              <a:t>Материал подготовила: </a:t>
            </a:r>
            <a:endParaRPr lang="ru-RU" dirty="0" smtClean="0">
              <a:cs typeface="Arial" pitchFamily="34" charset="0"/>
            </a:endParaRPr>
          </a:p>
          <a:p>
            <a:pPr lvl="0" indent="539750" eaLnBrk="0" fontAlgn="base" hangingPunct="0">
              <a:spcBef>
                <a:spcPct val="0"/>
              </a:spcBef>
              <a:spcAft>
                <a:spcPct val="0"/>
              </a:spcAft>
            </a:pPr>
            <a:r>
              <a:rPr lang="ru-RU" dirty="0" smtClean="0">
                <a:ea typeface="Calibri" pitchFamily="34" charset="0"/>
                <a:cs typeface="Times New Roman" pitchFamily="18" charset="0"/>
              </a:rPr>
              <a:t>учитель-логопед МБДОУДС </a:t>
            </a:r>
            <a:r>
              <a:rPr lang="ru-RU" dirty="0" smtClean="0">
                <a:ea typeface="Calibri" pitchFamily="34" charset="0"/>
                <a:cs typeface="Times New Roman" pitchFamily="18" charset="0"/>
              </a:rPr>
              <a:t>№</a:t>
            </a:r>
            <a:r>
              <a:rPr lang="ru-RU" dirty="0">
                <a:ea typeface="Calibri" pitchFamily="34" charset="0"/>
                <a:cs typeface="Times New Roman" pitchFamily="18" charset="0"/>
              </a:rPr>
              <a:t>4</a:t>
            </a:r>
            <a:r>
              <a:rPr lang="ru-RU" dirty="0" smtClean="0">
                <a:ea typeface="Calibri" pitchFamily="34" charset="0"/>
                <a:cs typeface="Times New Roman" pitchFamily="18" charset="0"/>
              </a:rPr>
              <a:t> </a:t>
            </a:r>
            <a:r>
              <a:rPr lang="ru-RU" dirty="0" smtClean="0">
                <a:ea typeface="Calibri" pitchFamily="34" charset="0"/>
                <a:cs typeface="Times New Roman" pitchFamily="18" charset="0"/>
              </a:rPr>
              <a:t>Кузина С.А.</a:t>
            </a:r>
            <a:endParaRPr lang="ru-RU" dirty="0" smtClean="0">
              <a:cs typeface="Arial" pitchFamily="34" charset="0"/>
            </a:endParaRPr>
          </a:p>
        </p:txBody>
      </p:sp>
      <p:pic>
        <p:nvPicPr>
          <p:cNvPr id="17411" name="Picture 3" descr="https://im0-tub-ru.yandex.net/i?id=ee2dfbf4a1252b0926caea235b5e50cd-l&amp;n=13"/>
          <p:cNvPicPr>
            <a:picLocks noChangeAspect="1" noChangeArrowheads="1"/>
          </p:cNvPicPr>
          <p:nvPr/>
        </p:nvPicPr>
        <p:blipFill>
          <a:blip r:embed="rId3" cstate="print"/>
          <a:srcRect/>
          <a:stretch>
            <a:fillRect/>
          </a:stretch>
        </p:blipFill>
        <p:spPr bwMode="auto">
          <a:xfrm>
            <a:off x="3491880" y="2420888"/>
            <a:ext cx="4752528" cy="308726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545</Words>
  <Application>Microsoft Office PowerPoint</Application>
  <PresentationFormat>Экран (4:3)</PresentationFormat>
  <Paragraphs>19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Светлана</dc:creator>
  <cp:lastModifiedBy>Светлана</cp:lastModifiedBy>
  <cp:revision>6</cp:revision>
  <dcterms:created xsi:type="dcterms:W3CDTF">2017-03-19T19:10:27Z</dcterms:created>
  <dcterms:modified xsi:type="dcterms:W3CDTF">2022-11-21T12:02:09Z</dcterms:modified>
</cp:coreProperties>
</file>