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6" r:id="rId4"/>
    <p:sldId id="296" r:id="rId5"/>
    <p:sldId id="264" r:id="rId6"/>
    <p:sldId id="265" r:id="rId7"/>
    <p:sldId id="287" r:id="rId8"/>
    <p:sldId id="293" r:id="rId9"/>
    <p:sldId id="291" r:id="rId10"/>
    <p:sldId id="289" r:id="rId11"/>
    <p:sldId id="290" r:id="rId12"/>
    <p:sldId id="294" r:id="rId13"/>
    <p:sldId id="295" r:id="rId14"/>
    <p:sldId id="298" r:id="rId15"/>
    <p:sldId id="267" r:id="rId16"/>
    <p:sldId id="299" r:id="rId17"/>
    <p:sldId id="269" r:id="rId18"/>
    <p:sldId id="279" r:id="rId19"/>
    <p:sldId id="300" r:id="rId20"/>
    <p:sldId id="313" r:id="rId21"/>
    <p:sldId id="312" r:id="rId22"/>
    <p:sldId id="280" r:id="rId23"/>
    <p:sldId id="315" r:id="rId24"/>
    <p:sldId id="316" r:id="rId25"/>
    <p:sldId id="322" r:id="rId26"/>
    <p:sldId id="317" r:id="rId27"/>
    <p:sldId id="320" r:id="rId28"/>
    <p:sldId id="319" r:id="rId29"/>
    <p:sldId id="314" r:id="rId30"/>
    <p:sldId id="281" r:id="rId31"/>
    <p:sldId id="285" r:id="rId32"/>
    <p:sldId id="284" r:id="rId33"/>
    <p:sldId id="321" r:id="rId34"/>
    <p:sldId id="309" r:id="rId35"/>
    <p:sldId id="305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00FF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115" autoAdjust="0"/>
  </p:normalViewPr>
  <p:slideViewPr>
    <p:cSldViewPr>
      <p:cViewPr>
        <p:scale>
          <a:sx n="70" d="100"/>
          <a:sy n="70" d="100"/>
        </p:scale>
        <p:origin x="-1814" y="-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C9CF3-05A6-4123-9C03-99F78252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0891-2BC2-419B-A153-65928EFCD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2C91-353C-431B-B6F4-D8735DCDE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E3B4-C051-4A99-80C7-BD32D848F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93A2A-C883-4881-A93F-1AC800CF7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B7E48-8276-427A-9210-8F715ED8C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64AC-F40C-4C5B-BF1B-B49B72F7B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42CC-E76F-4A50-8DAB-0ED09C7EA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7D64-9E14-4384-AB01-B9A246DF8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D6C9-4F84-44A8-9AB6-6B390EDFC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26E3F-EC41-4A2D-8061-6AC9F339E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1BAD41-CAA4-4597-881E-8141865C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8207375" cy="50196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Коррекционно-воспитательная работа 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 преодолению общего недоразвития речи у детей дошкольного возраста 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условиях ДОУ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учитель-логопед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Кузина Светлана Александровна                                                  </a:t>
            </a:r>
            <a:b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МБДОУДС №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г.Сасово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85750" y="571500"/>
            <a:ext cx="8643938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3619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Организация коррекционно - развивающей работы с детьми </a:t>
            </a:r>
          </a:p>
          <a:p>
            <a:pPr algn="ctr" eaLnBrk="0" hangingPunct="0">
              <a:tabLst>
                <a:tab pos="3619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 </a:t>
            </a: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уровень развития речи)</a:t>
            </a:r>
            <a:endParaRPr lang="ru-RU" sz="2000" dirty="0">
              <a:latin typeface="+mn-lt"/>
            </a:endParaRPr>
          </a:p>
          <a:p>
            <a:pPr algn="just" eaLnBrk="0" hangingPunct="0"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Логопедические занятия с детьми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уровня развития речи проводятся индивидуально или небольшими подгруппами. Это объясняется тем, что они не в полном объеме владеют пониманием речи, усваивают инструкции, обращенные только лично к ним, а также наличием имеющихся специфических особенностей психической деятельности.</a:t>
            </a:r>
          </a:p>
          <a:p>
            <a:pPr algn="just" eaLnBrk="0" hangingPunct="0"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Поэтому первые занятия проводятся лишь в форме игры с привлечением любимых кукольных персонажей.</a:t>
            </a:r>
            <a:endParaRPr lang="ru-RU" sz="2000" dirty="0">
              <a:latin typeface="+mn-lt"/>
            </a:endParaRPr>
          </a:p>
          <a:p>
            <a:pPr algn="just" eaLnBrk="0" hangingPunct="0"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Содержание каждого занятия включает несколько направлений работы:</a:t>
            </a:r>
            <a:endParaRPr lang="ru-RU" sz="2000" dirty="0">
              <a:latin typeface="+mn-lt"/>
            </a:endParaRPr>
          </a:p>
          <a:p>
            <a:pPr eaLnBrk="0" hangingPunct="0">
              <a:buFontTx/>
              <a:buChar char="•"/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понимания речи;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самостоятельной речи на основе  подражательной речевой деятельности;</a:t>
            </a:r>
          </a:p>
          <a:p>
            <a:pPr algn="just" eaLnBrk="0" hangingPunct="0">
              <a:buFontTx/>
              <a:buChar char="•"/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формирование двусоставного простого предложения на основе элементарных словообразований; </a:t>
            </a:r>
            <a:endParaRPr lang="ru-RU" sz="2000" dirty="0">
              <a:latin typeface="+mn-lt"/>
            </a:endParaRPr>
          </a:p>
          <a:p>
            <a:pPr eaLnBrk="0" hangingPunct="0">
              <a:buFontTx/>
              <a:buChar char="•"/>
              <a:tabLst>
                <a:tab pos="36195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внимания, памяти, мышления детей.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88" y="214313"/>
            <a:ext cx="8572500" cy="64944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Второй уровень речевого развития</a:t>
            </a:r>
            <a:endParaRPr lang="ru-RU" sz="2400" b="1" dirty="0">
              <a:latin typeface="+mn-lt"/>
            </a:endParaRPr>
          </a:p>
          <a:p>
            <a:pPr algn="just">
              <a:defRPr/>
            </a:pPr>
            <a:r>
              <a:rPr lang="ru-RU" sz="2000" dirty="0">
                <a:latin typeface="+mn-lt"/>
              </a:rPr>
              <a:t>   2 уровень — начало развития фразовой речи. Активный словарь состоит из искаженного, значительно отстающего от возрастной нормы, но уже постоянного запаса общеупотребительных слов.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Наблюдаются трудности понимания и употребления предложных конструкций, а также грубые аграмматизмы. Морфологические элементы постепенно приобретают смыслоразличительное значение.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Звуковая сторона речи сформирована не в полном объеме и сильно отстаёт от возрастной нормы: наблюдаются множественные нарушения в произношении до 20 звуков. Фонетическая сторона характеризуется наличием многочисленных искажений звуков, замен и смешений.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Сохраняются нарушения в звуко-слоговой структуре: перестановка слогов, звуков, замена и уподобление слогов, многосложные слова редуцируются. Недостаточность фонематического восприятия проявляется в несформированности процессов дифференциации звуков.</a:t>
            </a:r>
          </a:p>
          <a:p>
            <a:pPr>
              <a:lnSpc>
                <a:spcPct val="90000"/>
              </a:lnSpc>
              <a:defRPr/>
            </a:pPr>
            <a:r>
              <a:rPr lang="ru-RU" sz="2000" dirty="0">
                <a:latin typeface="+mn-lt"/>
              </a:rPr>
              <a:t>   Детям затруднительно составление рассказов, пересказов без помощи педагога. </a:t>
            </a:r>
          </a:p>
          <a:p>
            <a:pPr algn="just">
              <a:defRPr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85750" y="357188"/>
            <a:ext cx="8572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6375" algn="ctr" eaLnBrk="0" hangingPunct="0">
              <a:tabLst>
                <a:tab pos="612775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Организация коррекционно-развивающей работы с детьми </a:t>
            </a:r>
          </a:p>
          <a:p>
            <a:pPr indent="206375" algn="ctr" eaLnBrk="0" hangingPunct="0">
              <a:tabLst>
                <a:tab pos="612775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II </a:t>
            </a: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уровень речевого развития)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Логопедические занятия для этих детей подразделяются на индивидуальные и подгрупповые.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 связи с этим индивидуальные занятия носят опережающий характер, так как </a:t>
            </a:r>
            <a:r>
              <a:rPr lang="ru-RU" sz="20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основная их цель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— подготовить детей к активной речевой деятельности на подгрупповых занятиях.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На индивидуальных занятиях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проводится работа по: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активизации и выработке дифференцированных движений органов артикуляционного аппарата;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подготовке артикуляционной базы для усвоения отсутствующих звуков;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постановке отсутствующих звуков, их различению</a:t>
            </a:r>
            <a:b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на слух и первоначальному этапу автоматизации на уровне слогов, слов.</a:t>
            </a:r>
          </a:p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 зависимости от характера и выраженности речевого дефекта, психологических особенностей детей, количество их в подгруппах варьируется по усмотрению логопеда (от 2—3 до 5—6 человек). 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500063" y="1071563"/>
            <a:ext cx="8143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Содержание логопедических занятий определяется </a:t>
            </a:r>
            <a:r>
              <a:rPr lang="ru-RU" sz="20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задачами коррекционного обучения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детей: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понимания речи;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активизация речевой деятельности и развитие лексико-грамматических средств языка;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произносительной стороны речи;</a:t>
            </a: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самостоятельной фразовой речи.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Выделяются следующие </a:t>
            </a:r>
            <a:r>
              <a:rPr lang="ru-RU" sz="20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виды подгрупповых логопедических занятий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по формированию: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словарного запаса;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грамматически правильной речи;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связной речи;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buFontTx/>
              <a:buChar char="•"/>
              <a:tabLst>
                <a:tab pos="6127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звукопроизношения, развитию фонематического слуха и слоговой структуры.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57188" y="428625"/>
            <a:ext cx="8501062" cy="64944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Третий уровень речевого развития</a:t>
            </a:r>
            <a:endParaRPr lang="ru-RU" sz="2000" b="1" dirty="0">
              <a:latin typeface="+mn-lt"/>
            </a:endParaRPr>
          </a:p>
          <a:p>
            <a:pPr algn="just">
              <a:defRPr/>
            </a:pPr>
            <a:r>
              <a:rPr lang="ru-RU" dirty="0">
                <a:latin typeface="+mn-lt"/>
              </a:rPr>
              <a:t>   </a:t>
            </a:r>
            <a:r>
              <a:rPr lang="ru-RU" sz="2000" dirty="0">
                <a:latin typeface="+mn-lt"/>
              </a:rPr>
              <a:t>3 уровень — появление бытовой фразы. Понимание речи значительно развивается и приближается к возрастной норме. Сохраняются элементы лексико-грамматического и фонетико-фонематического недоразвития. Отмечается недостаточное понимание изменений значений слов, выражаемых приставками, суффиксами.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Наблюдаются трудности в различении морфологических элементов, выражающих значение числа и рода, понимание логико-грамматических структур, выражающих причинно-следственные, временные и пространственные отношения. На фоне относительно развернутой речи выявляются неточности употребления многих лексических значений, аграмматизмы, упрощение слоговой структуры слов, недифференцированное произнесение звуков. Дети не умеют пользоваться способами словообразования, с трудом овладевают звуковым анализом и синтезом.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В свободных высказываниях преобладают простые распространенные предложения, почти не употребляются сложные конструкции.</a:t>
            </a:r>
          </a:p>
          <a:p>
            <a:pPr algn="just">
              <a:defRPr/>
            </a:pPr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428625" y="395288"/>
            <a:ext cx="8429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06375" algn="ctr" eaLnBrk="0" hangingPunct="0">
              <a:tabLst>
                <a:tab pos="5715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Организация коррекционно-развивающей работы с детьми </a:t>
            </a:r>
          </a:p>
          <a:p>
            <a:pPr indent="206375" algn="ctr" eaLnBrk="0" hangingPunct="0">
              <a:tabLst>
                <a:tab pos="5715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III </a:t>
            </a: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уровень развития речи)</a:t>
            </a:r>
            <a:endParaRPr lang="ru-RU" sz="2000" dirty="0">
              <a:latin typeface="+mn-lt"/>
            </a:endParaRPr>
          </a:p>
          <a:p>
            <a:pPr indent="206375" algn="just" eaLnBrk="0" hangingPunct="0">
              <a:tabLst>
                <a:tab pos="571500" algn="l"/>
              </a:tabLst>
              <a:defRPr/>
            </a:pPr>
            <a:r>
              <a:rPr lang="ru-RU" sz="2000" b="1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Основными задачами коррекционно-развивающего обучения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данного речевого уровня детей является продолжение работы по развитию:</a:t>
            </a:r>
          </a:p>
          <a:p>
            <a:pPr indent="206375" algn="just" eaLnBrk="0" hangingPunct="0">
              <a:buFont typeface="Arial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практическое усвоение лексических и грамматических средств языка;</a:t>
            </a:r>
          </a:p>
          <a:p>
            <a:pPr indent="206375" algn="just" eaLnBrk="0" hangingPunct="0">
              <a:buFont typeface="Arial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формирование полноценной звуковой стороны речи (формирование артикуляционных навыков, правильного звукопроизношения,  слоговой структуры  и фонематического восприятия);</a:t>
            </a:r>
          </a:p>
          <a:p>
            <a:pPr indent="206375" algn="just" eaLnBrk="0" hangingPunct="0">
              <a:buFont typeface="Arial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подготовка к грамоте; овладение элементами грамоты;</a:t>
            </a:r>
          </a:p>
          <a:p>
            <a:pPr indent="206375" algn="just" eaLnBrk="0" hangingPunct="0">
              <a:buFont typeface="Arial" charset="0"/>
              <a:buChar char="•"/>
              <a:tabLst>
                <a:tab pos="57150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дальнейшее развитие речи.</a:t>
            </a:r>
          </a:p>
          <a:p>
            <a:pPr indent="206375" algn="just" eaLnBrk="0" hangingPunct="0">
              <a:tabLst>
                <a:tab pos="571500" algn="l"/>
              </a:tabLst>
              <a:defRPr/>
            </a:pPr>
            <a:r>
              <a:rPr lang="ru-RU" sz="20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Логопедические занятия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на данном этапе </a:t>
            </a:r>
            <a:r>
              <a:rPr lang="ru-RU" sz="20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подразделяются на 2 типа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: занятия по формированию лексико-грамматических средств языка и развитию связной речи. Они включают в себя: формирование словарного запаса; грамматической правильности речи и развитие связной речи.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88" y="214313"/>
            <a:ext cx="8501062" cy="6216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Четвертый уровень речевого развития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К нему были отнесены дети с остаточными явлениями недоразвития лексико-грамматических и фонетико-фонематических компонентов языковой системы.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Речь таких детей, на первый взгляд, производит вполне благополучное впечатление. Лишь детальное и углубленное обследование, выполнение специально подобранных заданий позволяет выявить остаточные проявления общего недоразвития речи.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Для детей данного уровня типичным является несколько вялая артикуляция звуков, недостаточная выразительность речи и нечеткая дикция. Все это оставляет впечатление общей «смазанности» речи. Незавершенность формирования звуко-слоговой структуры, смешение звуков, низкий уровень дифференцированного восприятия фонем являются важным показателем того, что процесс фонемообразования у этих детей еще не завершен.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Наряду с недостатками фонетико-фонематического характера для этих детей характерны отдельные нарушения смысловой стороны речи. </a:t>
            </a:r>
            <a:endParaRPr lang="ru-RU" dirty="0">
              <a:latin typeface="+mn-lt"/>
            </a:endParaRPr>
          </a:p>
          <a:p>
            <a:pPr algn="ctr">
              <a:defRPr/>
            </a:pPr>
            <a:endParaRPr lang="ru-RU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313" y="428625"/>
            <a:ext cx="85725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dirty="0">
                <a:latin typeface="Constantia" pitchFamily="18" charset="0"/>
              </a:rPr>
              <a:t>  </a:t>
            </a:r>
            <a:r>
              <a:rPr lang="ru-RU" sz="2000" dirty="0">
                <a:latin typeface="+mn-lt"/>
              </a:rPr>
              <a:t>Недостаточность лексического строя языка проявляется и в специфических словообразовательных ошибках. Отмеченное недоразвитие словообразовательных процессов препятствует своевременному формированию навыков группировки однокоренных слов, подбора родственных слов и анализа их состава, что впоследствии может оказать негативное воздействие на качество овладения русским языком в процессе школьного обучения.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В большинстве случаев дети с </a:t>
            </a:r>
            <a:r>
              <a:rPr lang="en-US" sz="2000" dirty="0">
                <a:latin typeface="+mn-lt"/>
              </a:rPr>
              <a:t>IV </a:t>
            </a:r>
            <a:r>
              <a:rPr lang="ru-RU" sz="2000" dirty="0">
                <a:latin typeface="+mn-lt"/>
              </a:rPr>
              <a:t>уровнем развития речи неточно понимают и употребляют пословицы, слова и фразы с переносным значением.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При обследовании связной речи выявляются затруднения в передаче логической последовательности, «</a:t>
            </a:r>
            <a:r>
              <a:rPr lang="ru-RU" sz="2000" dirty="0" err="1">
                <a:latin typeface="+mn-lt"/>
              </a:rPr>
              <a:t>застревание</a:t>
            </a:r>
            <a:r>
              <a:rPr lang="ru-RU" sz="2000" dirty="0">
                <a:latin typeface="+mn-lt"/>
              </a:rPr>
              <a:t>» на второстепенных деталях сюжета наряду с пропуском его главных событий, повтор отдельных эпизодов по нескольку раз и т. д.  Рассказывая о событиях из своей жизни, составляя рассказ с элементами творчества, дети  используют    преимущественно    короткие предложения. При этом ребенку сложно переключиться на изложение истории от третьего лица, включать в известный сюжет новые элементы, изменять концовку рассказа и т. д.</a:t>
            </a:r>
          </a:p>
          <a:p>
            <a:pPr algn="just" eaLnBrk="0" hangingPunct="0">
              <a:defRPr/>
            </a:pP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85750" y="214313"/>
            <a:ext cx="85725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Организация коррекционно-развивающей работы с детьми </a:t>
            </a:r>
          </a:p>
          <a:p>
            <a:pPr algn="ctr" eaLnBrk="0" hangingPunct="0">
              <a:tabLst>
                <a:tab pos="447675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IV </a:t>
            </a:r>
            <a:r>
              <a:rPr lang="ru-RU" sz="20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уровень развития речи)</a:t>
            </a:r>
            <a:endParaRPr lang="ru-RU" sz="2000" dirty="0">
              <a:latin typeface="+mn-lt"/>
            </a:endParaRPr>
          </a:p>
          <a:p>
            <a:pPr algn="just" eaLnBrk="0" hangingPunct="0"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</a:t>
            </a:r>
            <a:r>
              <a:rPr lang="ru-RU" sz="20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Целью работы  </a:t>
            </a: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на данном этапе является комплексная подготовка детей к обучению в школе.</a:t>
            </a:r>
          </a:p>
          <a:p>
            <a:pPr algn="just" eaLnBrk="0" hangingPunct="0"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</a:t>
            </a:r>
            <a:r>
              <a:rPr lang="ru-RU" sz="20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Направления коррекционно-развивающей работы</a:t>
            </a:r>
            <a:r>
              <a:rPr lang="ru-RU" sz="2000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:</a:t>
            </a:r>
            <a:endParaRPr lang="ru-RU" sz="2000" i="1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совершенствование произносительной стороны речи;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совершенствование  лексико-грамматической  стороны речи;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развитие самостоятельной развернутой фразовой речи;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подготовка к овладению элементарными навыками</a:t>
            </a:r>
            <a:b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письма и чтения.</a:t>
            </a:r>
            <a:endParaRPr lang="ru-RU" sz="2000" dirty="0">
              <a:latin typeface="+mn-lt"/>
            </a:endParaRPr>
          </a:p>
          <a:p>
            <a:pPr algn="just" eaLnBrk="0" hangingPunct="0"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В процессе логопедической работы особое внимание уделяется развитию у детей: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способности к сосредоточению;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умения войти в общий ритм и темп работы и удерживанию его в течение занятия;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умения следовать единому замыслу работы в процессе как индивидуальных, так и совместных усилий;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умения реализации замысла работы, доведения начатой деятельности до предполагаемого результата;</a:t>
            </a:r>
            <a:endParaRPr lang="ru-RU" sz="2000" dirty="0">
              <a:latin typeface="+mn-lt"/>
            </a:endParaRPr>
          </a:p>
          <a:p>
            <a:pPr algn="just" eaLnBrk="0" hangingPunct="0">
              <a:buFontTx/>
              <a:buChar char="•"/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возможности использования помощи партнера по работе.</a:t>
            </a:r>
            <a:endParaRPr lang="ru-RU" sz="2000" dirty="0">
              <a:latin typeface="+mn-lt"/>
            </a:endParaRPr>
          </a:p>
          <a:p>
            <a:pPr algn="just" eaLnBrk="0" hangingPunct="0">
              <a:tabLst>
                <a:tab pos="447675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357188" y="285750"/>
            <a:ext cx="8501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Логопедическое воздействие при ОНР</a:t>
            </a:r>
            <a:endParaRPr lang="ru-RU" sz="2400" dirty="0">
              <a:latin typeface="+mn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813" y="1285875"/>
            <a:ext cx="2643187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1</a:t>
            </a:r>
            <a:r>
              <a:rPr lang="ru-RU" b="1" dirty="0"/>
              <a:t> этап – </a:t>
            </a:r>
          </a:p>
          <a:p>
            <a:pPr algn="ctr">
              <a:defRPr/>
            </a:pPr>
            <a:r>
              <a:rPr lang="ru-RU" b="1" dirty="0"/>
              <a:t>«Однословное предложение»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0" y="1285875"/>
            <a:ext cx="2643188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2</a:t>
            </a:r>
            <a:r>
              <a:rPr lang="ru-RU" sz="2800" b="1" dirty="0"/>
              <a:t> </a:t>
            </a:r>
            <a:r>
              <a:rPr lang="ru-RU" b="1" dirty="0"/>
              <a:t>этап – </a:t>
            </a:r>
          </a:p>
          <a:p>
            <a:pPr algn="ctr">
              <a:defRPr/>
            </a:pPr>
            <a:r>
              <a:rPr lang="ru-RU" b="1" dirty="0"/>
              <a:t>«Первые формы слов»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2928938"/>
            <a:ext cx="2643187" cy="1071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</a:t>
            </a:r>
            <a:r>
              <a:rPr lang="ru-RU" b="1" dirty="0"/>
              <a:t> этап – «Двусоставное предложение»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88" y="2928938"/>
            <a:ext cx="2643187" cy="1071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4</a:t>
            </a:r>
            <a:r>
              <a:rPr lang="ru-RU" b="1" dirty="0"/>
              <a:t> этап – </a:t>
            </a:r>
          </a:p>
          <a:p>
            <a:pPr algn="ctr">
              <a:defRPr/>
            </a:pPr>
            <a:r>
              <a:rPr lang="ru-RU" b="1" dirty="0"/>
              <a:t>«Предложения из нескольких слов»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57438" y="4857750"/>
            <a:ext cx="3786187" cy="12144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5</a:t>
            </a:r>
            <a:r>
              <a:rPr lang="ru-RU" b="1" dirty="0"/>
              <a:t> этап – «Расширение объема предложения</a:t>
            </a:r>
          </a:p>
          <a:p>
            <a:pPr algn="ctr">
              <a:defRPr/>
            </a:pPr>
            <a:r>
              <a:rPr lang="ru-RU" b="1" dirty="0"/>
              <a:t>или </a:t>
            </a:r>
          </a:p>
          <a:p>
            <a:pPr algn="ctr">
              <a:defRPr/>
            </a:pPr>
            <a:r>
              <a:rPr lang="ru-RU" b="1" dirty="0"/>
              <a:t>Сложное предложение»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643306" y="1714488"/>
            <a:ext cx="1000132" cy="35719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9549756">
            <a:off x="3474875" y="2547239"/>
            <a:ext cx="1391505" cy="37325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571868" y="3571876"/>
            <a:ext cx="1214446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751594">
            <a:off x="4649579" y="4236232"/>
            <a:ext cx="1216025" cy="3952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85750"/>
            <a:ext cx="8207375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ОНР - это</a:t>
            </a: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1143000" y="1214438"/>
            <a:ext cx="73580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dirty="0">
                <a:latin typeface="+mn-lt"/>
              </a:rPr>
              <a:t>различные сложные речевые расстройства, при которых у детей с нормальным слухом и первично сохранным интеллектом нарушено формирование всех компонентов речевой системы, т.е. звуковой стороны (фонетики) и смысловой стороны (лексики, грамматики).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57250" y="500063"/>
            <a:ext cx="7429500" cy="71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1 этап – Этап однословного предложения</a:t>
            </a: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 rot="10800000">
            <a:off x="3357563" y="1428750"/>
            <a:ext cx="1714500" cy="928688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3" y="1857375"/>
            <a:ext cx="4000500" cy="4500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Развитие самостоятельной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Стимуляция речевой потребности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Называние близких людей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Выражение просьб (НА, ДАЙ, ИДИ)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Выражение состояний междометиями в игровой ситуации (ОЙ! АХ! ТШШ!)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Звукоподражание животным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Подзывы животных (КИС, НО!)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Введение звукоподражаний в двустишия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Подражание музыкальным игрушкам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Подражание бытовым шумам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Формирование фраз (ДАЙ ПИТЬ, МАМА, НА, ИДЕМ ГУЛЯТЬ и т.д.)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5" y="2143125"/>
            <a:ext cx="3571875" cy="31432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Понимание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Запоминание игрушек, частей тела, одежды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Понимание словосочетаний, подкрепленных действиями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Оречевление бытовых ситуаций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Понимание вопросов КТО? ЧТО?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Понимание и выполнение инструкций</a:t>
            </a:r>
          </a:p>
          <a:p>
            <a:pPr algn="ctr"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50" y="500063"/>
            <a:ext cx="7429500" cy="71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2 этап – Этап первых форм слова</a:t>
            </a:r>
          </a:p>
        </p:txBody>
      </p:sp>
      <p:sp>
        <p:nvSpPr>
          <p:cNvPr id="6" name="Тройная стрелка влево/вправо/вверх 5"/>
          <p:cNvSpPr/>
          <p:nvPr/>
        </p:nvSpPr>
        <p:spPr>
          <a:xfrm rot="10800000">
            <a:off x="3357563" y="1428750"/>
            <a:ext cx="1714500" cy="928688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3" y="1857375"/>
            <a:ext cx="4143375" cy="47863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Развитие самостоятельной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Уточнение артикуляции гласных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Называние знакомых предметов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Наращивание слогов к концу слова (РУ - … КА, НОЖ - … КА)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Двусоставное предложение со словами ТУТ, ЭТО, ВОТ, ЗДЕСЬ, ТАМ и др.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Употребление повелительного наклонения глагола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Употребление фразы «повелительный глагол + обращение»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Употребление фразы «обращение + повелительный глагол + существительное в В.п.»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Употребление фразы «инфинитив + ХОЧУ, НАДО, МОЖНО и др.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625" y="2000250"/>
            <a:ext cx="3571875" cy="4000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Понимание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Различение количества предметов (ОДИН - МНОГО)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Различение величины предметов (БОЛЬШОЙ – МАЛЕНЬКИЙ)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Различение вкуса (СЛАДКИЙ – КИСЛЫЙ)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Пространственное расположение (ЗДЕСЬ – ТАМ)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Различение единственного и множественного числа (ДОМ – ДОМА)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Различение частицы НЕ (БЕРИ – НЕ БЕРИ)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57250" y="214313"/>
            <a:ext cx="7429500" cy="714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3 этап – Этап двусоставного предложения</a:t>
            </a:r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 rot="10800000">
            <a:off x="4000500" y="928688"/>
            <a:ext cx="1714500" cy="928687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625" y="1428750"/>
            <a:ext cx="3929063" cy="5143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Развитие самостоятельной речи:</a:t>
            </a:r>
            <a:endParaRPr lang="ru-RU" sz="1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«существительное + глагол + прямое дополнение»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 Составление предложений «существительное + глагол + прямое дополнение, не совпадающее в В. п. и И. п.»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Ответы на вопрос ЧТО ДЕЛАЕТ?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Подбор названий предметов к названиям действий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Употребление возвратной формы глаголов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Заучивание двустиший и четверостиший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Формирование слоговой структуры слова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Формирование звукопроизношения: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развитие слухового восприятия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 расширение объема слуховой памяти</a:t>
            </a:r>
          </a:p>
          <a:p>
            <a:pPr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</a:rPr>
              <a:t> формирование артикуляционных укладов согласных звуков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5" y="1143000"/>
            <a:ext cx="4143375" cy="55721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Понимание речи: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слов, имеющих сходство в предметной ситуации (РИСУЕТ – ПИШЕТ)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слов-антонимов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Понимание и различение возвратных глаголов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мн. и ед. числа существительных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рода глаголов прошедшего времени (ЖЕНЯ УПАЛ – ЖЕНЯ УПАЛА)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объекта и субъекта действий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Понимание взаимоотношений действующих лиц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Пространственные отношения предметов (НА, В, ПОД, ОКОЛО, ИЗ, ЗА)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Обобщение предметов по их назначению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ед. и мн. числа существительных в П.п.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Понимание прилагательных-антонимов (ШИРОКИЙ – УЗКИЙ)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Различение пространственных наречий (ВНИЗУ, ВВЕРХУ, ДАЛЕКО, БЛИЗКО)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57250" y="214313"/>
            <a:ext cx="7429500" cy="500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4 этап – Этап предложения из нескольких слов</a:t>
            </a: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 rot="10800000">
            <a:off x="2428875" y="857250"/>
            <a:ext cx="1714500" cy="928688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0" y="785813"/>
            <a:ext cx="4643438" cy="57864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Развитие самостоятельной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Закрепление конструкций предыдущего этапа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«существительное + глагол +2 существительных в В.п. и Д.п.»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«существительное + глагол +2 существительных в В.п. и Т.п.»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«существительное + глагол + наречие»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с предлогом У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с предлогом 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с предлогом НА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с предлогом С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с предлогом К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Составление предложений «существительное + глагол + инфинитив + 1-2 существительных в косвенных падежах»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Образование мн. числа существительных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Образование уменьшительно-ласкательной формы существительных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Образование отрицательной формы глаголов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Образование инфинитива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Формирование слогового контура слова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Коррекция звукопроизношения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tx1"/>
                </a:solidFill>
              </a:rPr>
              <a:t> Заучивание и воспроизведение стихов и рассказов (3-4 предложения)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1428750"/>
            <a:ext cx="2643187" cy="1928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Понимание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Понимание падежных окончаний существительных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Понимание форм прилагательных и наречий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57250" y="142875"/>
            <a:ext cx="7429500" cy="500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5 этап – Этап сложного предложения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429124" y="642918"/>
            <a:ext cx="285752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928688"/>
            <a:ext cx="8072438" cy="57864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Развитие самостоятельной речи: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Образование словосочетаний «наречие МНОГО + прилагательное + существительное в Р.п. мн.числа»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Согласование местоимений с существительными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Согласование прилагательных с существительными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приставочных однокоренных глаголов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конструкции с союзом 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однородными подлежащими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однородными сказуемыми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однородными определениями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однородными дополнениями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однородными обстоятельствами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местоимений с предлогом У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союзом 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со словами СНАЧАЛА - ПОТОМ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союзом ИЛИ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союзом ПОТОМУ ЧТО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Составление предложений с союзом ЧТОБЫ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притяжательных прилагательных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относительных прилагательных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прилагательных от наречий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степеней сравнения прилагательных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однокоренных слов различных частей речи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Образование существительных от существительных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Подбор многозначных слов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Подбор антонимов (глаголов, прилагательных, существительных)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Различение слов с оттенками значений (ИДЕТ – МАРШИРУЕТ)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300" dirty="0">
                <a:solidFill>
                  <a:schemeClr val="tx1"/>
                </a:solidFill>
              </a:rPr>
              <a:t> Замены глагольных форм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7" name="Прямоугольник 6"/>
          <p:cNvSpPr>
            <a:spLocks noChangeArrowheads="1"/>
          </p:cNvSpPr>
          <p:nvPr/>
        </p:nvSpPr>
        <p:spPr bwMode="auto">
          <a:xfrm>
            <a:off x="571500" y="1143000"/>
            <a:ext cx="7500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/>
              <a:t>Работа специалистов учреждения </a:t>
            </a:r>
          </a:p>
          <a:p>
            <a:pPr algn="ctr"/>
            <a:r>
              <a:rPr lang="ru-RU" sz="3200" b="1" u="sng"/>
              <a:t>с детьми </a:t>
            </a:r>
          </a:p>
          <a:p>
            <a:pPr algn="ctr"/>
            <a:r>
              <a:rPr lang="ru-RU" sz="3200" b="1" u="sng"/>
              <a:t>с общим недоразвитием речи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625" y="285750"/>
            <a:ext cx="8358188" cy="6416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Работа логопеда</a:t>
            </a:r>
            <a:r>
              <a:rPr lang="ru-RU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Times New Roman" pitchFamily="18" charset="0"/>
                <a:cs typeface="Arial" charset="0"/>
              </a:rPr>
              <a:t> в группах с общим недоразвитием речи</a:t>
            </a:r>
            <a:endParaRPr lang="ru-RU" sz="2000" u="sng" dirty="0">
              <a:latin typeface="+mn-lt"/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 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Работа с любым ребенком начинается с </a:t>
            </a:r>
            <a:r>
              <a:rPr lang="ru-RU" sz="1700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установления контакта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. В случае с неговорящими детьми важно не отпугнуть их настойчивым "скажи". На первых порах лучше не требовать от них речевой активности. Можно применять различные игры с игрушкой, заинтересовавшей ребенка. Игры типа "Делай, как я" (покачай куклу, покатай мячик, поставь машину в гараж) вызывают его на безречевое, а впоследствии — на речевое подражание.</a:t>
            </a:r>
            <a:endParaRPr lang="ru-RU" sz="1700" dirty="0">
              <a:latin typeface="+mn-lt"/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  </a:t>
            </a:r>
            <a:r>
              <a:rPr lang="ru-RU" sz="1700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Следующий этап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— </a:t>
            </a:r>
            <a:r>
              <a:rPr lang="ru-RU" sz="1700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привлечение к занятиям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. Работа ведется по нескольким </a:t>
            </a:r>
            <a:r>
              <a:rPr lang="ru-RU" sz="17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направлениям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:</a:t>
            </a:r>
            <a:endParaRPr lang="ru-RU" sz="1700" dirty="0">
              <a:latin typeface="+mn-lt"/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развитие понимания речи, простейших инструкций (дай ручку, покажи носик);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побуждение к речи через ситуации, которые эмоционально заинтересовывают ребенка. Здесь применяются различные виды пряток (ищем игрушку, часть тела, самого ребенка), рассматривание семейных фотографий;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побуждение к речи через вызывание ориентировочного рефлекса (Что это?, Что там?). Используются книжки-раскладушки, игрушки в сухом бассейне, в коробочке, в завернутой бумаге. Главное — привлечь внимание, вызвать эмоциональную реакцию, выраженную междометиями (ой, ай, </a:t>
            </a:r>
            <a:r>
              <a:rPr lang="ru-RU" sz="1700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уу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), расположить к речевому подражанию, повторению наряду с лепетными обычных слов (</a:t>
            </a:r>
            <a:r>
              <a:rPr lang="ru-RU" sz="1700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ля-ля</a:t>
            </a: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, сова);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работа над пальчиковой и артикуляционной моторикой, дыханием, уточнением (но не постановкой) отдельных звуков раннего онтогенеза, развитием речевого слуха и внимания, формированием умения передавать простейшие ритмы, уточнением и расширением пассивного словаря по лексическим темам;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sz="17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стимуляция развития зрительного и слухового внимания, памяти.</a:t>
            </a:r>
            <a:endParaRPr lang="ru-RU" sz="17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63" y="500063"/>
            <a:ext cx="83581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u="sng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+mj-cs"/>
              </a:rPr>
              <a:t>Работа воспитателя в группах с общим недоразвитием речи</a:t>
            </a: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642938" y="1143000"/>
            <a:ext cx="8072437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Constantia" pitchFamily="18" charset="0"/>
              </a:rPr>
              <a:t>   </a:t>
            </a:r>
            <a:r>
              <a:rPr lang="ru-RU" dirty="0">
                <a:latin typeface="+mn-lt"/>
              </a:rPr>
              <a:t>Воспитатель закрепляет речевые навыки детей, полученные на логопедических занятиях. Воздействие воспитателя должно быть </a:t>
            </a:r>
            <a:r>
              <a:rPr lang="ru-RU" dirty="0" err="1">
                <a:latin typeface="+mn-lt"/>
              </a:rPr>
              <a:t>многоаспектным</a:t>
            </a:r>
            <a:r>
              <a:rPr lang="ru-RU" dirty="0">
                <a:latin typeface="+mn-lt"/>
              </a:rPr>
              <a:t>, направленным на речевые и внеречевые процессы, на активизацию познавательной деятельности дошкольника. Особое внимание должно уделяться развитию мышления (процессов анализа, синтеза, обобщения, противопоставления), внимания, памяти, что создаёт необходимые предпосылки для формирования речи.</a:t>
            </a:r>
          </a:p>
          <a:p>
            <a:pPr algn="just">
              <a:defRPr/>
            </a:pPr>
            <a:r>
              <a:rPr lang="ru-RU" dirty="0">
                <a:latin typeface="+mn-lt"/>
              </a:rPr>
              <a:t>   Воспитатель должен помочь ребёнку овладеть всеми видами деятельности, которая предусмотрена программой массового детского сада. </a:t>
            </a:r>
          </a:p>
          <a:p>
            <a:pPr algn="just">
              <a:defRPr/>
            </a:pPr>
            <a:r>
              <a:rPr lang="ru-RU" dirty="0">
                <a:latin typeface="+mn-lt"/>
              </a:rPr>
              <a:t>   Особое внимание воспитателя должно быть обращено на создание доброжелательной обстановки в детском коллективе, на правильное отношение детей к окружающим, выработку правильного поведения в коллективе, а так же развитие их этических и нравственных представлений.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85750" y="500063"/>
            <a:ext cx="8643938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Работа с родителями</a:t>
            </a:r>
            <a:endParaRPr lang="ru-RU" sz="2000" u="sng" dirty="0">
              <a:latin typeface="+mn-lt"/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  Работа с </a:t>
            </a:r>
            <a:r>
              <a:rPr lang="ru-RU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неговорящими</a:t>
            </a: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детьми начинается с их родителей. </a:t>
            </a:r>
          </a:p>
          <a:p>
            <a:pPr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  Многие родители задают себе вопрос: «</a:t>
            </a:r>
            <a:r>
              <a:rPr lang="ru-RU" b="1" dirty="0">
                <a:latin typeface="+mn-lt"/>
                <a:ea typeface="Times New Roman" pitchFamily="18" charset="0"/>
                <a:cs typeface="Arial" charset="0"/>
              </a:rPr>
              <a:t>Как определить, соответствует ли речевое развитие ребенка возрастной норме?»</a:t>
            </a:r>
            <a:endParaRPr lang="ru-RU" dirty="0">
              <a:latin typeface="+mn-lt"/>
              <a:ea typeface="Times New Roman" pitchFamily="18" charset="0"/>
              <a:cs typeface="Arial" charset="0"/>
            </a:endParaRP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    Родители должны знать, что к трем годам ребенок: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1) активно использует в речи около 1500–2000 слов;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2) говорит о себе в первом лице;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3) использует слова всех частей речи;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4) свободно строит фразы, может построить полное предложение и даже развернутое высказывание.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   У трехлетнего ребенка, конечно, сохраняются грамматические ошибки в речи и неправильное произношение некоторых звуков, но в целом его должен понимать даже незнакомый человек, а не только родные.</a:t>
            </a:r>
          </a:p>
          <a:p>
            <a:pPr algn="just" fontAlgn="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   Вне зависимости от того, вызывает ли у родителей беспокойство речевое развитие ребенка или нет, </a:t>
            </a:r>
            <a:r>
              <a:rPr lang="ru-RU" b="1" dirty="0">
                <a:latin typeface="+mn-lt"/>
                <a:ea typeface="Times New Roman" pitchFamily="18" charset="0"/>
                <a:cs typeface="Arial" charset="0"/>
              </a:rPr>
              <a:t>по достижении ребенком трехлетнего возраста необходимо посетить логопеда</a:t>
            </a: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. Только специалист, после проведения диагностики, сможет определить, нет ли у ребенка каких-либо отклонений в речевом развитии и соответствует ли его звукопроизношение возрастной норме.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0"/>
            <a:ext cx="8207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Нормы речевого развития</a:t>
            </a:r>
          </a:p>
        </p:txBody>
      </p:sp>
      <p:pic>
        <p:nvPicPr>
          <p:cNvPr id="30724" name="Picture 9" descr="C:\Users\Екатерина\Desktop\фоны\8914_razvitie_reci.gif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52400" y="974725"/>
            <a:ext cx="8848725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214313"/>
            <a:ext cx="7850188" cy="5715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+mn-lt"/>
              </a:rPr>
              <a:t>Причины возникновения ОНР:</a:t>
            </a:r>
            <a:endParaRPr lang="ru-RU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100" name="Rectangle 3"/>
          <p:cNvSpPr txBox="1">
            <a:spLocks noChangeArrowheads="1"/>
          </p:cNvSpPr>
          <p:nvPr/>
        </p:nvSpPr>
        <p:spPr bwMode="auto">
          <a:xfrm>
            <a:off x="357188" y="714375"/>
            <a:ext cx="8501062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ru-RU" sz="2400" dirty="0">
                <a:latin typeface="+mn-lt"/>
              </a:rPr>
              <a:t>1.Здоровье (патология беременности, родов, другие нарушения).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2. Неправильные условия формирования речи ребенка в семье (дефицит общения со взрослыми и с другими детьми, наличие няни, говорящей на другом языке, проживание с глухими родителями, педагогическая запущенность, </a:t>
            </a:r>
            <a:r>
              <a:rPr lang="ru-RU" sz="2400" dirty="0" err="1">
                <a:latin typeface="+mn-lt"/>
              </a:rPr>
              <a:t>гиперопека</a:t>
            </a:r>
            <a:r>
              <a:rPr lang="ru-RU" sz="2400" dirty="0">
                <a:latin typeface="+mn-lt"/>
              </a:rPr>
              <a:t> и т. д.).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3.Билингвизм, например, в детском саду с ребенком говорят на русском языке, а в семье — на другом.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4.Неблагоприятные социальные условия, в которых воспитывается ребенок. (Недостаточность общения с ребенком. У «</a:t>
            </a:r>
            <a:r>
              <a:rPr lang="ru-RU" sz="2400" dirty="0" err="1">
                <a:latin typeface="+mn-lt"/>
              </a:rPr>
              <a:t>неговорящих</a:t>
            </a:r>
            <a:r>
              <a:rPr lang="ru-RU" sz="2400" dirty="0">
                <a:latin typeface="+mn-lt"/>
              </a:rPr>
              <a:t>» родителей и дети </a:t>
            </a:r>
            <a:r>
              <a:rPr lang="ru-RU" sz="2400" dirty="0" err="1">
                <a:latin typeface="+mn-lt"/>
              </a:rPr>
              <a:t>неговорящие</a:t>
            </a:r>
            <a:r>
              <a:rPr lang="ru-RU" sz="2400" dirty="0">
                <a:latin typeface="+mn-lt"/>
              </a:rPr>
              <a:t>.)</a:t>
            </a:r>
          </a:p>
          <a:p>
            <a:pPr>
              <a:defRPr/>
            </a:pPr>
            <a:endParaRPr lang="ru-RU" sz="4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1143000"/>
          <a:ext cx="8429684" cy="4857786"/>
        </p:xfrm>
        <a:graphic>
          <a:graphicData uri="http://schemas.openxmlformats.org/drawingml/2006/table">
            <a:tbl>
              <a:tblPr/>
              <a:tblGrid>
                <a:gridCol w="4000528"/>
                <a:gridCol w="4429156"/>
              </a:tblGrid>
              <a:tr h="41462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Возраст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Звуки, появившиеся в речи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1 год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2000" b="1" kern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1,5 года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                    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б, т, к, 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1,5 года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– 2</a:t>
                      </a:r>
                      <a:r>
                        <a:rPr lang="ru-RU" sz="2000" b="1" kern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года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                    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ф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в,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ть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дь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нь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ль,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чь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х</a:t>
                      </a:r>
                      <a:endParaRPr lang="ru-RU" sz="2000" b="1" kern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2 года -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года 6 месяцев     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сь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зь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нь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бь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мь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т,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д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н</a:t>
                      </a:r>
                      <a:endParaRPr lang="ru-RU" sz="2000" b="1" kern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2 года 7 мес. -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года 5 мес.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фь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вь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с,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з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хь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3,5 года -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года 8 мес.        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ч, 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35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4 года -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года 6 мес.           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ш, ж,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2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4года 6 мес. - </a:t>
                      </a:r>
                      <a:r>
                        <a:rPr lang="ru-RU" sz="2000" b="1" kern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рь</a:t>
                      </a:r>
                      <a:r>
                        <a:rPr lang="ru-RU" sz="20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1" kern="1400" dirty="0" err="1">
                          <a:solidFill>
                            <a:srgbClr val="000000"/>
                          </a:solidFill>
                          <a:latin typeface="+mn-lt"/>
                        </a:rPr>
                        <a:t>р</a:t>
                      </a:r>
                      <a:endParaRPr lang="ru-RU" sz="2000" b="1" kern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52" name="Rectangle 3"/>
          <p:cNvSpPr>
            <a:spLocks noChangeArrowheads="1"/>
          </p:cNvSpPr>
          <p:nvPr/>
        </p:nvSpPr>
        <p:spPr bwMode="auto">
          <a:xfrm>
            <a:off x="857250" y="357188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ru-RU" sz="2400" b="1" u="sng" dirty="0">
                <a:solidFill>
                  <a:srgbClr val="000000"/>
                </a:solidFill>
                <a:latin typeface="+mn-lt"/>
              </a:rPr>
              <a:t>Развитие звуковой стороны речи в норме</a:t>
            </a:r>
            <a:endParaRPr lang="ru-RU" sz="2400" u="sng" dirty="0">
              <a:latin typeface="+mn-lt"/>
            </a:endParaRPr>
          </a:p>
          <a:p>
            <a:pPr algn="ctr" eaLnBrk="0" hangingPunct="0">
              <a:defRPr/>
            </a:pPr>
            <a:r>
              <a:rPr lang="ru-RU" sz="1000" dirty="0">
                <a:solidFill>
                  <a:srgbClr val="000000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571500" y="500063"/>
            <a:ext cx="8286750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u="sng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Советы родителям</a:t>
            </a:r>
            <a:endParaRPr lang="ru-RU" sz="2000" b="1" u="sng" dirty="0">
              <a:latin typeface="+mn-lt"/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Больше говорите с ребенком, озвучивая все действия (кормление, одевание, купание), комментируя окружающее, не боясь повторения одних и тех же слов, произносите их четко, терпеливо, доброжелательно.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Развивайте понимание речи, используя простые инструкции типа "Дай ручку", "Где ножка?" Опирайтесь на то, что ребенку доступно. Неоднократно повторяйте уже усвоенное.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Используйте в речи наряду с полными словами их упрощенные варианты: машина — </a:t>
            </a:r>
            <a:r>
              <a:rPr lang="ru-RU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би-би</a:t>
            </a: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, кукла — </a:t>
            </a:r>
            <a:r>
              <a:rPr lang="ru-RU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ля-ля</a:t>
            </a: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, упал — бах.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Пойте ребенку перед сном. Лучше не менять часто репертуар.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Вызывайте желание подражать взрослому. Это возможно, когда сочетаются эмоциональная заинтересованность и доступность слов, которые ребенок произносит во время совместных игр (Прятки — ку-ку, Паровозик — </a:t>
            </a:r>
            <a:r>
              <a:rPr lang="ru-RU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ту-ту</a:t>
            </a: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). Можно вместе удивляться увиденному: "Ух ты"! Первые слова, произносимые на эмоциональном фоне, могут быть междометиями: ой, ай, ух. Ребенку позволительно повторять только гласные: о, а, у.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Почаще рассказывайте, читайте первые детские сказки, стихи. Побуждайте досказывать слова по мере речевой возможности.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Не перегружайте ребенка телевизионной, видео- и аудиоинформацией. При чтении сокращайте текст до понятных фраз.</a:t>
            </a:r>
          </a:p>
          <a:p>
            <a:pPr algn="just" eaLnBrk="0" hangingPunct="0">
              <a:buFontTx/>
              <a:buAutoNum type="arabicPeriod"/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 Не говорите при ребенке о его отставании.</a:t>
            </a:r>
          </a:p>
          <a:p>
            <a:pPr algn="just" eaLnBrk="0" hangingPunct="0">
              <a:defRPr/>
            </a:pPr>
            <a:endParaRPr lang="ru-RU" dirty="0">
              <a:solidFill>
                <a:srgbClr val="000000"/>
              </a:solidFill>
              <a:latin typeface="Constantia" pitchFamily="18" charset="0"/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AutoNum type="arabicPeriod"/>
              <a:defRPr/>
            </a:pPr>
            <a:endParaRPr lang="ru-RU" dirty="0">
              <a:solidFill>
                <a:srgbClr val="000000"/>
              </a:solidFill>
              <a:latin typeface="Constantia" pitchFamily="18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500063" y="474663"/>
            <a:ext cx="835818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9. Не раздражайтесь, не стесняйтесь того, что ваш ребенок не говорит. Не проявляйте излишнюю тревогу: у каждого свои сроки, свои проблемы.</a:t>
            </a:r>
          </a:p>
          <a:p>
            <a:pPr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10. Не дожидаясь, пока ребенок заговорит. Начинайте учить его различать предметы по размеру (большой — маленький); соотносить цвета, форму (дай такой же); количество (один — много).</a:t>
            </a:r>
          </a:p>
          <a:p>
            <a:pPr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11. Проводите массаж пальчиков рук и ладошек, игры типа "</a:t>
            </a:r>
            <a:r>
              <a:rPr lang="ru-RU" dirty="0" err="1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Сорока-белобока</a:t>
            </a:r>
            <a:r>
              <a:rPr lang="ru-RU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rPr>
              <a:t>".</a:t>
            </a:r>
          </a:p>
          <a:p>
            <a:pPr algn="jus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12. Если ребенок плохо различает звучащую речь, говоря, постарайтесь приблизиться к ребенку, чтобы ваше лицо было ему хорошо видно, при этом позаботьтесь о том, чтобы не мешали посторонние звуки. </a:t>
            </a:r>
          </a:p>
          <a:p>
            <a:pPr algn="jus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13. Говорите с ребенком так, как будто сообщаете ему что-то очень важное и личное. </a:t>
            </a:r>
          </a:p>
          <a:p>
            <a:pPr algn="just">
              <a:defRPr/>
            </a:pPr>
            <a:r>
              <a:rPr lang="ru-RU" dirty="0">
                <a:latin typeface="+mn-lt"/>
                <a:ea typeface="Times New Roman" pitchFamily="18" charset="0"/>
                <a:cs typeface="Arial" charset="0"/>
              </a:rPr>
              <a:t>14. Говоря с малышом, старайтесь до него дотрагиваться, чтобы он приготовился слушать. Помогите ребенку понять, что вы от него хотите, показывая ему это. Очень важно постоянно разговаривать с ребенком, даже если он не  пытается говорить, подобно сверстникам. Чтобы помочь ребенку научиться повторять ваши слова, следует, отчетливо их произнося, одновременно демонстрировать то, что эти слова означают.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795" name="Rectangle 1"/>
          <p:cNvSpPr>
            <a:spLocks noChangeArrowheads="1"/>
          </p:cNvSpPr>
          <p:nvPr/>
        </p:nvSpPr>
        <p:spPr bwMode="auto">
          <a:xfrm>
            <a:off x="571500" y="214313"/>
            <a:ext cx="828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u="sng" dirty="0">
                <a:latin typeface="+mn-lt"/>
                <a:cs typeface="Times New Roman" pitchFamily="18" charset="0"/>
              </a:rPr>
              <a:t>Психологическая помощь  </a:t>
            </a:r>
            <a:endParaRPr lang="ru-RU" sz="2000" u="sng" dirty="0">
              <a:latin typeface="+mn-lt"/>
            </a:endParaRPr>
          </a:p>
          <a:p>
            <a:pPr algn="ctr" eaLnBrk="0" hangingPunct="0">
              <a:defRPr/>
            </a:pPr>
            <a:r>
              <a:rPr lang="ru-RU" sz="2000" b="1" u="sng" dirty="0">
                <a:latin typeface="+mn-lt"/>
                <a:cs typeface="Times New Roman" pitchFamily="18" charset="0"/>
              </a:rPr>
              <a:t>детям с общим недоразвитием речи (ОНР) и их родителям.</a:t>
            </a:r>
            <a:endParaRPr lang="ru-RU" sz="2000" u="sng" dirty="0">
              <a:latin typeface="+mn-lt"/>
            </a:endParaRP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57188" y="1000125"/>
            <a:ext cx="83581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dirty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+mn-lt"/>
                <a:cs typeface="Times New Roman" pitchFamily="18" charset="0"/>
              </a:rPr>
              <a:t>У детей с общим недоразвитием речи (ОНР) отмечается высокий уровень тревожности (тест </a:t>
            </a:r>
            <a:r>
              <a:rPr lang="ru-RU" dirty="0" err="1">
                <a:latin typeface="+mn-lt"/>
                <a:cs typeface="Times New Roman" pitchFamily="18" charset="0"/>
              </a:rPr>
              <a:t>Амена</a:t>
            </a:r>
            <a:r>
              <a:rPr lang="ru-RU" dirty="0">
                <a:latin typeface="+mn-lt"/>
                <a:cs typeface="Times New Roman" pitchFamily="18" charset="0"/>
              </a:rPr>
              <a:t>) и низкие показатели  в детском тесте </a:t>
            </a:r>
            <a:r>
              <a:rPr lang="ru-RU" dirty="0" err="1">
                <a:latin typeface="+mn-lt"/>
                <a:cs typeface="Times New Roman" pitchFamily="18" charset="0"/>
              </a:rPr>
              <a:t>Кеттелла</a:t>
            </a:r>
            <a:r>
              <a:rPr lang="ru-RU" dirty="0">
                <a:latin typeface="+mn-lt"/>
                <a:cs typeface="Times New Roman" pitchFamily="18" charset="0"/>
              </a:rPr>
              <a:t> по факторам А (общительность-замкнутость) и Н (социальная робость-смелость). У родителей же таких детей  выявлен высокий уровень родительских притязаний на развитие ребенка, что  дополнительно обостряет внутриличностные проблемы ребенка. Это связано с незнанием особенностей развития личности, так и нежеланием принять своего ребенка таким, как он есть. Поэтому работа должна вестись одновременно и с детьми и с их родителями. </a:t>
            </a:r>
            <a:endParaRPr lang="ru-RU" dirty="0">
              <a:latin typeface="+mn-lt"/>
            </a:endParaRP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   В работе с детьми с ОНР хорошо зарекомендовали себя, так называемые, группы общения. Это небольшие группы, состав которых варьируется от 5 до 7 человек.  Работа в   этих группах ведется в следующих </a:t>
            </a:r>
            <a:r>
              <a:rPr lang="ru-RU" u="sng" dirty="0">
                <a:latin typeface="+mn-lt"/>
                <a:cs typeface="Times New Roman" pitchFamily="18" charset="0"/>
              </a:rPr>
              <a:t>направлениях</a:t>
            </a:r>
            <a:r>
              <a:rPr lang="ru-RU" dirty="0">
                <a:latin typeface="+mn-lt"/>
                <a:cs typeface="Times New Roman" pitchFamily="18" charset="0"/>
              </a:rPr>
              <a:t>:</a:t>
            </a: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1. повышение самооценки ребенка;</a:t>
            </a:r>
            <a:endParaRPr lang="ru-RU" dirty="0">
              <a:latin typeface="+mn-lt"/>
            </a:endParaRP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2. обучение его способам снятия мышечного  и эмоционального напряжения;</a:t>
            </a:r>
            <a:endParaRPr lang="ru-RU" dirty="0">
              <a:latin typeface="+mn-lt"/>
            </a:endParaRP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3. развитие техники вербальной и невербальной коммуникации;</a:t>
            </a:r>
            <a:endParaRPr lang="ru-RU" dirty="0">
              <a:latin typeface="+mn-lt"/>
            </a:endParaRP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4. выработка навыков владения собой, путем проигрывания различных ролей и ситуаций ( «искусство быть собой», «искусство быть другим»);</a:t>
            </a:r>
          </a:p>
          <a:p>
            <a:pPr algn="just" eaLnBrk="0" hangingPunct="0">
              <a:defRPr/>
            </a:pPr>
            <a:r>
              <a:rPr lang="ru-RU" dirty="0">
                <a:latin typeface="+mn-lt"/>
                <a:cs typeface="Times New Roman" pitchFamily="18" charset="0"/>
              </a:rPr>
              <a:t>5. организация общения в условиях групп.            </a:t>
            </a:r>
            <a:r>
              <a:rPr lang="ru-RU" dirty="0">
                <a:latin typeface="Constantia" pitchFamily="18" charset="0"/>
                <a:cs typeface="Times New Roman" pitchFamily="18" charset="0"/>
              </a:rPr>
              <a:t>                         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939" name="Прямоугольник 2"/>
          <p:cNvSpPr>
            <a:spLocks noChangeArrowheads="1"/>
          </p:cNvSpPr>
          <p:nvPr/>
        </p:nvSpPr>
        <p:spPr bwMode="auto">
          <a:xfrm>
            <a:off x="428625" y="928688"/>
            <a:ext cx="4500563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+mn-lt"/>
              </a:rPr>
              <a:t>Устранение ОНР – процесс трудный и долгий, включающий коррекционную  деятельность различных специалистов (воспитателей, учителей-логопедов, педагогов-психологов) при обязательном участии родителей.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285720" y="1071546"/>
            <a:ext cx="550072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itchFamily="18" charset="0"/>
              </a:rPr>
              <a:t>Спасибо </a:t>
            </a:r>
          </a:p>
          <a:p>
            <a:pPr algn="ctr">
              <a:defRPr/>
            </a:pPr>
            <a:r>
              <a:rPr lang="ru-RU" sz="7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itchFamily="18" charset="0"/>
              </a:rPr>
              <a:t>за </a:t>
            </a:r>
          </a:p>
          <a:p>
            <a:pPr algn="ctr">
              <a:defRPr/>
            </a:pPr>
            <a:r>
              <a:rPr lang="ru-RU" sz="7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 pitchFamily="18" charset="0"/>
              </a:rPr>
              <a:t>внимание !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285750" y="214313"/>
            <a:ext cx="8429625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ru-RU" sz="2400" dirty="0">
                <a:latin typeface="Constantia" pitchFamily="18" charset="0"/>
              </a:rPr>
              <a:t>   </a:t>
            </a:r>
            <a:r>
              <a:rPr lang="ru-RU" sz="2400" dirty="0">
                <a:latin typeface="+mn-lt"/>
              </a:rPr>
              <a:t>Как видно, в этиологии общего недоразвития речи выделяют разнообразные факторы как биологического, так и социального характера. </a:t>
            </a:r>
          </a:p>
          <a:p>
            <a:pPr algn="ctr">
              <a:defRPr/>
            </a:pPr>
            <a:r>
              <a:rPr lang="ru-RU" sz="2400" b="1" i="1" dirty="0">
                <a:latin typeface="+mn-lt"/>
              </a:rPr>
              <a:t>Причины ОНР</a:t>
            </a:r>
            <a:endParaRPr lang="ru-RU" sz="2400" b="1" dirty="0">
              <a:latin typeface="+mn-lt"/>
            </a:endParaRPr>
          </a:p>
          <a:p>
            <a:pPr algn="just">
              <a:defRPr/>
            </a:pPr>
            <a:endParaRPr lang="ru-RU" sz="2400" dirty="0">
              <a:latin typeface="Constantia" pitchFamily="18" charset="0"/>
            </a:endParaRPr>
          </a:p>
        </p:txBody>
      </p:sp>
      <p:sp>
        <p:nvSpPr>
          <p:cNvPr id="5124" name="Line 2"/>
          <p:cNvSpPr>
            <a:spLocks noChangeShapeType="1"/>
          </p:cNvSpPr>
          <p:nvPr/>
        </p:nvSpPr>
        <p:spPr bwMode="auto">
          <a:xfrm flipH="1">
            <a:off x="2643188" y="1714500"/>
            <a:ext cx="1214437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3"/>
          <p:cNvSpPr>
            <a:spLocks noChangeShapeType="1"/>
          </p:cNvSpPr>
          <p:nvPr/>
        </p:nvSpPr>
        <p:spPr bwMode="auto">
          <a:xfrm>
            <a:off x="5143500" y="1714500"/>
            <a:ext cx="1071563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1500" y="2286000"/>
            <a:ext cx="821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1739900" algn="l"/>
              </a:tabLst>
              <a:defRPr/>
            </a:pPr>
            <a:r>
              <a:rPr lang="ru-RU" sz="2000" b="1" dirty="0">
                <a:latin typeface="+mn-lt"/>
                <a:cs typeface="Times New Roman" pitchFamily="18" charset="0"/>
              </a:rPr>
              <a:t> Биологические факторы</a:t>
            </a:r>
            <a:r>
              <a:rPr lang="ru-RU" sz="2000" dirty="0">
                <a:latin typeface="+mn-lt"/>
                <a:cs typeface="Times New Roman" pitchFamily="18" charset="0"/>
              </a:rPr>
              <a:t>                      </a:t>
            </a:r>
            <a:r>
              <a:rPr lang="ru-RU" sz="2000" b="1" dirty="0">
                <a:latin typeface="+mn-lt"/>
                <a:cs typeface="Times New Roman" pitchFamily="18" charset="0"/>
              </a:rPr>
              <a:t>Социальные факторы</a:t>
            </a:r>
            <a:endParaRPr lang="ru-RU" sz="2000" dirty="0">
              <a:latin typeface="+mn-lt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428625" y="2928938"/>
            <a:ext cx="37147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4500" algn="just" eaLnBrk="0" hangingPunct="0">
              <a:buFont typeface="Arial" charset="0"/>
              <a:buChar char="•"/>
              <a:defRPr/>
            </a:pP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инфекции или интоксикации матери во время беременности,</a:t>
            </a:r>
          </a:p>
          <a:p>
            <a:pPr indent="444500" algn="just" eaLnBrk="0" hangingPunct="0">
              <a:buFont typeface="Arial" charset="0"/>
              <a:buChar char="•"/>
              <a:defRPr/>
            </a:pP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несовместимость крови матери и плода по резус-фактору,</a:t>
            </a:r>
          </a:p>
          <a:p>
            <a:pPr indent="444500" algn="just" eaLnBrk="0" hangingPunct="0">
              <a:buFont typeface="Arial" charset="0"/>
              <a:buChar char="•"/>
              <a:defRPr/>
            </a:pP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патология </a:t>
            </a:r>
            <a:r>
              <a:rPr lang="ru-RU" sz="2000" dirty="0" err="1">
                <a:solidFill>
                  <a:srgbClr val="00000A"/>
                </a:solidFill>
                <a:latin typeface="+mn-lt"/>
                <a:cs typeface="Times New Roman" pitchFamily="18" charset="0"/>
              </a:rPr>
              <a:t>натального</a:t>
            </a: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 периода, </a:t>
            </a:r>
          </a:p>
          <a:p>
            <a:pPr indent="444500" algn="just" eaLnBrk="0" hangingPunct="0">
              <a:buFont typeface="Arial" charset="0"/>
              <a:buChar char="•"/>
              <a:defRPr/>
            </a:pP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постнатальные заболевания ЦНС,</a:t>
            </a:r>
          </a:p>
          <a:p>
            <a:pPr indent="444500" algn="just" eaLnBrk="0" hangingPunct="0">
              <a:buFont typeface="Arial" charset="0"/>
              <a:buChar char="•"/>
              <a:defRPr/>
            </a:pPr>
            <a:r>
              <a:rPr lang="ru-RU" sz="2000" dirty="0">
                <a:solidFill>
                  <a:srgbClr val="00000A"/>
                </a:solidFill>
                <a:latin typeface="+mn-lt"/>
                <a:cs typeface="Times New Roman" pitchFamily="18" charset="0"/>
              </a:rPr>
              <a:t>травмы мозга в первые годы жизни ребёнка и др.</a:t>
            </a:r>
            <a:endParaRPr lang="ru-RU" sz="2000" dirty="0">
              <a:latin typeface="+mn-lt"/>
            </a:endParaRPr>
          </a:p>
        </p:txBody>
      </p:sp>
      <p:sp>
        <p:nvSpPr>
          <p:cNvPr id="5128" name="Прямоугольник 17"/>
          <p:cNvSpPr>
            <a:spLocks noChangeArrowheads="1"/>
          </p:cNvSpPr>
          <p:nvPr/>
        </p:nvSpPr>
        <p:spPr bwMode="auto">
          <a:xfrm>
            <a:off x="5072063" y="2786063"/>
            <a:ext cx="36433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ru-RU" sz="2000" dirty="0">
                <a:latin typeface="Constantia" pitchFamily="18" charset="0"/>
              </a:rPr>
              <a:t> </a:t>
            </a:r>
            <a:r>
              <a:rPr lang="ru-RU" sz="2000" dirty="0">
                <a:latin typeface="+mn-lt"/>
              </a:rPr>
              <a:t>психическая </a:t>
            </a:r>
            <a:r>
              <a:rPr lang="ru-RU" sz="2000" dirty="0" err="1">
                <a:latin typeface="+mn-lt"/>
              </a:rPr>
              <a:t>депривация</a:t>
            </a:r>
            <a:r>
              <a:rPr lang="ru-RU" sz="2000" dirty="0">
                <a:latin typeface="+mn-lt"/>
              </a:rPr>
              <a:t> в </a:t>
            </a:r>
            <a:r>
              <a:rPr lang="ru-RU" sz="2000" dirty="0" err="1">
                <a:latin typeface="+mn-lt"/>
              </a:rPr>
              <a:t>сензитивные</a:t>
            </a:r>
            <a:r>
              <a:rPr lang="ru-RU" sz="2000" dirty="0">
                <a:latin typeface="+mn-lt"/>
              </a:rPr>
              <a:t> периоды развития речи,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 воспитание ребёнка  глухими родителями.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85750"/>
            <a:ext cx="8207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latin typeface="+mn-lt"/>
              </a:rPr>
              <a:t>Основные признаки общего недоразвития речи: </a:t>
            </a:r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71625"/>
            <a:ext cx="76962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3200" kern="0" dirty="0">
                <a:latin typeface="Constantia" pitchFamily="18" charset="0"/>
              </a:rPr>
              <a:t> </a:t>
            </a:r>
            <a:r>
              <a:rPr lang="ru-RU" sz="3200" kern="0" dirty="0">
                <a:latin typeface="+mn-lt"/>
              </a:rPr>
              <a:t>позднее начало развития речи;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 замедленный темп речевого развития;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 ограниченный, не соответствующий возрасту словарный запас;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 нарушение формирования грамматического строя речи;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3200" kern="0" dirty="0">
                <a:latin typeface="+mn-lt"/>
              </a:rPr>
              <a:t> нарушение звукопроизношения и фонематического восприятия.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85750"/>
            <a:ext cx="8207375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Характеристика познавательной деятельности детей с ОНР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1500188"/>
            <a:ext cx="8286750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Constantia" pitchFamily="18" charset="0"/>
              </a:rPr>
              <a:t>   </a:t>
            </a:r>
            <a:r>
              <a:rPr lang="ru-RU" sz="2000" dirty="0">
                <a:latin typeface="+mn-lt"/>
              </a:rPr>
              <a:t>Звукопроизношение детей не соответствует возрастной норме: они не различают на слух и в произношении близкие звуки, искажают звуконаполняемость слов.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Связное речевое высказывание детей отличается отсутствием чёткости, последовательности изложения, в нём отражается внешняя сторона явлений и не учитываются их существенные признаки, причинно-следственные отношения.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Для детей с общим недоразвитием речи характерен низкий уровень развития основных свойств внимания. У некоторых из них отмечается недостаточная устойчивость внимания, ограниченные возможности его распределения.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500063" y="714375"/>
            <a:ext cx="821531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ru-RU" sz="2000" dirty="0">
                <a:latin typeface="+mn-lt"/>
                <a:cs typeface="Times New Roman" pitchFamily="18" charset="0"/>
              </a:rPr>
              <a:t>Речевое отставание отрицательно сказывается и на развитие памяти. При относительно сохранной смысловой, логической памяти у таких детей заметно снижение по сравнению с нормально говорящими сверстниками вербальная память и продуктивность запоминания. Дети часто забывают сложные инструкции (трёх – четырёхступенчатые), опускают некоторые их элементы, меняют последовательность предложенных заданий. Нередки ошибки дублирования при описании предметов, картинок.</a:t>
            </a:r>
            <a:r>
              <a:rPr lang="ru-RU" sz="2000" b="1" i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000" b="1" i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  </a:t>
            </a:r>
            <a:r>
              <a:rPr lang="ru-RU" sz="2000" dirty="0">
                <a:latin typeface="+mn-lt"/>
                <a:cs typeface="Times New Roman" pitchFamily="18" charset="0"/>
              </a:rPr>
              <a:t>Обладая полноценными предпосылками для овладения мыслительными операциями, доступными их возрасту, дети отстают в наглядно – образной сфере мышления, без специального обучения с трудом овладевают анализом и синтезом, сравнением.</a:t>
            </a:r>
          </a:p>
          <a:p>
            <a:pPr algn="just"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   Психическое развитие детей с ОНР, как правило, опережает их речевое развитие. У них отмечается критичность к собственной речевой недостаточности. Первичная патология речи тормозит формирование первоначально сохранных умственных способностей, однако по мере коррекции словесной речи происходит выравнивание интеллектуальных процессов.</a:t>
            </a:r>
            <a:endParaRPr lang="ru-RU" sz="2000" dirty="0">
              <a:latin typeface="+mn-lt"/>
            </a:endParaRPr>
          </a:p>
          <a:p>
            <a:pPr algn="just">
              <a:defRPr/>
            </a:pP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285750" y="285750"/>
            <a:ext cx="8643938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+mn-lt"/>
              </a:rPr>
              <a:t>В логопедии традиционно выделяют </a:t>
            </a:r>
            <a:r>
              <a:rPr lang="ru-RU" sz="2000" b="1" dirty="0">
                <a:latin typeface="+mn-lt"/>
              </a:rPr>
              <a:t>три уровня недоразвития речи:</a:t>
            </a:r>
            <a:r>
              <a:rPr lang="ru-RU" sz="2000" dirty="0">
                <a:latin typeface="+mn-lt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000" b="1" dirty="0">
                <a:latin typeface="+mn-lt"/>
                <a:cs typeface="Times New Roman" pitchFamily="18" charset="0"/>
              </a:rPr>
              <a:t>    1 уровень </a:t>
            </a:r>
            <a:r>
              <a:rPr lang="ru-RU" sz="2000" dirty="0">
                <a:latin typeface="+mn-lt"/>
                <a:cs typeface="Times New Roman" pitchFamily="18" charset="0"/>
              </a:rPr>
              <a:t>– полное отсутствие речи, элементы речи.</a:t>
            </a:r>
          </a:p>
          <a:p>
            <a:pPr algn="just">
              <a:defRPr/>
            </a:pPr>
            <a:r>
              <a:rPr lang="ru-RU" sz="2000" b="1" dirty="0">
                <a:latin typeface="+mn-lt"/>
                <a:cs typeface="Times New Roman" pitchFamily="18" charset="0"/>
              </a:rPr>
              <a:t>   2 уровень </a:t>
            </a:r>
            <a:r>
              <a:rPr lang="ru-RU" sz="2000" dirty="0">
                <a:latin typeface="+mn-lt"/>
                <a:cs typeface="Times New Roman" pitchFamily="18" charset="0"/>
              </a:rPr>
              <a:t>– зачатки общеупотребительной речи, кроме жестов и </a:t>
            </a:r>
            <a:r>
              <a:rPr lang="ru-RU" sz="2000" dirty="0" err="1">
                <a:latin typeface="+mn-lt"/>
                <a:cs typeface="Times New Roman" pitchFamily="18" charset="0"/>
              </a:rPr>
              <a:t>лепетных</a:t>
            </a:r>
            <a:r>
              <a:rPr lang="ru-RU" sz="2000" dirty="0">
                <a:latin typeface="+mn-lt"/>
                <a:cs typeface="Times New Roman" pitchFamily="18" charset="0"/>
              </a:rPr>
              <a:t> слов, появляются хотя и искаженные, но достаточно постоянные общеупотребительные слова.</a:t>
            </a:r>
          </a:p>
          <a:p>
            <a:pPr algn="just">
              <a:defRPr/>
            </a:pPr>
            <a:r>
              <a:rPr lang="ru-RU" sz="2000" b="1" dirty="0">
                <a:latin typeface="+mn-lt"/>
                <a:cs typeface="Times New Roman" pitchFamily="18" charset="0"/>
              </a:rPr>
              <a:t>   3 уровень </a:t>
            </a:r>
            <a:r>
              <a:rPr lang="ru-RU" sz="2000" dirty="0">
                <a:latin typeface="+mn-lt"/>
                <a:cs typeface="Times New Roman" pitchFamily="18" charset="0"/>
              </a:rPr>
              <a:t>– речь более развернута, отсутствуют грубые отклонения в развитии </a:t>
            </a:r>
            <a:r>
              <a:rPr lang="ru-RU" sz="2000" dirty="0" err="1">
                <a:latin typeface="+mn-lt"/>
                <a:cs typeface="Times New Roman" pitchFamily="18" charset="0"/>
              </a:rPr>
              <a:t>фонетико</a:t>
            </a:r>
            <a:r>
              <a:rPr lang="ru-RU" sz="2000" dirty="0">
                <a:latin typeface="+mn-lt"/>
                <a:cs typeface="Times New Roman" pitchFamily="18" charset="0"/>
              </a:rPr>
              <a:t> – фонематической и </a:t>
            </a:r>
            <a:r>
              <a:rPr lang="ru-RU" sz="2000" dirty="0" err="1">
                <a:latin typeface="+mn-lt"/>
                <a:cs typeface="Times New Roman" pitchFamily="18" charset="0"/>
              </a:rPr>
              <a:t>лексико</a:t>
            </a:r>
            <a:r>
              <a:rPr lang="ru-RU" sz="2000" dirty="0">
                <a:latin typeface="+mn-lt"/>
                <a:cs typeface="Times New Roman" pitchFamily="18" charset="0"/>
              </a:rPr>
              <a:t> – грамматической стороны речи.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Многолетний опыт обучения дошкольников с недоразвитием речи, изучение динамики их продвижения в речевом развитии позволили обосновать необходимость выделения нового, </a:t>
            </a:r>
            <a:r>
              <a:rPr lang="ru-RU" sz="2000" b="1" dirty="0">
                <a:latin typeface="+mn-lt"/>
              </a:rPr>
              <a:t>четвертого уровня развития речи </a:t>
            </a:r>
            <a:r>
              <a:rPr lang="ru-RU" sz="2000" dirty="0">
                <a:latin typeface="+mn-lt"/>
              </a:rPr>
              <a:t>(Т. Б. Филичева). К нему были отнесены дети с остаточными явлениями недоразвития лексико-грамматических и фонетико-фонематических компонентов языковой системы.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Речь таких детей, на первый взгляд, производит вполне благополучное впечатление. Лишь детальное и углубленное обследование, выполнение специально подобранных заданий позволяет выявить остаточные проявления общего недоразвития речи.</a:t>
            </a:r>
          </a:p>
          <a:p>
            <a:pPr algn="just">
              <a:defRPr/>
            </a:pP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titledGrayscale0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88" y="785813"/>
            <a:ext cx="8429625" cy="600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Первый уровень речевого развития</a:t>
            </a:r>
            <a:endParaRPr lang="ru-RU" sz="2400" b="1" dirty="0">
              <a:latin typeface="+mn-lt"/>
            </a:endParaRPr>
          </a:p>
          <a:p>
            <a:pPr algn="just">
              <a:defRPr/>
            </a:pPr>
            <a:r>
              <a:rPr lang="ru-RU" sz="2000" dirty="0">
                <a:latin typeface="+mn-lt"/>
              </a:rPr>
              <a:t>  Ребенок не владеет общеупотребительными средствами общения. Для выражения просьбы, мысли дети прибегают к мимике и жестам, отдельным лепетным комбинациям и звукоподражаниям. Пассивный словарь шире активного, однако логопедическое обследование выявляет недостатки импрессивной речи (трудности ориентации в обращенном словесном материале, непонимание вопросов косвенных падежей, значений предлогов, грамматических форм слов). Речь ребёнка понятна лишь в конкретной ситуации. Ярко выражена ограниченность способности восприятия и воспроизведения слоговой структуры слова. Звуковая сторона речи характеризуется фонетической неопределенностью. Произношение звуков носит диффузный характер, что обусловлено неустойчивой артикуляцией и низкими возможностями слухового распознавания фонем.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Отличительной чертой речевого развития этого уровня является ограниченная способность восприятия и воспроизведения слоговой структуры слова.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 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3829</Words>
  <Application>Microsoft Office PowerPoint</Application>
  <PresentationFormat>Экран (4:3)</PresentationFormat>
  <Paragraphs>306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Оформление по умолчанию</vt:lpstr>
      <vt:lpstr>Коррекционно-воспитательная работа  по преодолению общего недоразвития речи у детей дошкольного возраста  в условиях ДОУ                                                     учитель-логопед                      Кузина Светлана Александровна                                                                                       МБДОУДС № 4 г.Сасово</vt:lpstr>
      <vt:lpstr>ОНР - это</vt:lpstr>
      <vt:lpstr>Причины возникновения ОНР:</vt:lpstr>
      <vt:lpstr>Презентация PowerPoint</vt:lpstr>
      <vt:lpstr>Основные признаки общего недоразвития речи: </vt:lpstr>
      <vt:lpstr>Характеристика познавательной деятельности детей с ОНР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Нормы речевого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С ОБЩИМ НЕДОРАЗВИТИЕМ РЕЧИ</dc:title>
  <dc:creator>www.PHILka.RU</dc:creator>
  <cp:lastModifiedBy>Светлана</cp:lastModifiedBy>
  <cp:revision>119</cp:revision>
  <dcterms:created xsi:type="dcterms:W3CDTF">2009-05-22T14:48:09Z</dcterms:created>
  <dcterms:modified xsi:type="dcterms:W3CDTF">2022-10-20T06:22:38Z</dcterms:modified>
</cp:coreProperties>
</file>