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9" r:id="rId4"/>
    <p:sldId id="277" r:id="rId5"/>
    <p:sldId id="259" r:id="rId6"/>
    <p:sldId id="263" r:id="rId7"/>
    <p:sldId id="278" r:id="rId8"/>
    <p:sldId id="264" r:id="rId9"/>
    <p:sldId id="271" r:id="rId10"/>
    <p:sldId id="272" r:id="rId11"/>
    <p:sldId id="265" r:id="rId12"/>
    <p:sldId id="266" r:id="rId13"/>
    <p:sldId id="282" r:id="rId14"/>
    <p:sldId id="280" r:id="rId15"/>
    <p:sldId id="267" r:id="rId16"/>
    <p:sldId id="283" r:id="rId17"/>
    <p:sldId id="273" r:id="rId18"/>
    <p:sldId id="281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619FB3"/>
    <a:srgbClr val="1AE5FA"/>
    <a:srgbClr val="F4740A"/>
    <a:srgbClr val="E5E003"/>
    <a:srgbClr val="00CC00"/>
    <a:srgbClr val="E6E684"/>
    <a:srgbClr val="E2E707"/>
    <a:srgbClr val="FF0066"/>
    <a:srgbClr val="CBD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418" y="-1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16EBF-3329-48D9-82F3-D726E859DD50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A29FF-FE0F-4A25-987D-B1D922676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54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A29FF-FE0F-4A25-987D-B1D922676D4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59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A29FF-FE0F-4A25-987D-B1D922676D4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43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A29FF-FE0F-4A25-987D-B1D922676D4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119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A29FF-FE0F-4A25-987D-B1D922676D4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760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A29FF-FE0F-4A25-987D-B1D922676D4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212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A29FF-FE0F-4A25-987D-B1D922676D4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21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1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78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9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4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0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09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2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3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32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9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65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099A1-5FC1-40EA-8496-261BAAB990B6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75DC4-8EAD-4204-BF7C-C2A43B562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33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4.jpe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wallpaper.zone/img/4110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80728"/>
            <a:ext cx="6168685" cy="462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3493" y="1988840"/>
            <a:ext cx="729090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4740A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Старшая группа </a:t>
            </a:r>
            <a:br>
              <a:rPr lang="ru-RU" sz="7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4740A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ru-RU" sz="7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4740A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№ 2 </a:t>
            </a:r>
            <a:br>
              <a:rPr lang="ru-RU" sz="7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4740A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ru-RU" sz="7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4740A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«Акварельки»</a:t>
            </a:r>
            <a:endParaRPr lang="ru-RU" sz="7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4740A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909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262">
        <p14:ferris dir="l"/>
        <p:sndAc>
          <p:stSnd>
            <p:snd r:embed="rId2" name="chimes.wav"/>
          </p:stSnd>
        </p:sndAc>
      </p:transition>
    </mc:Choice>
    <mc:Fallback xmlns="">
      <p:transition spd="slow" advTm="3262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Юля\Desktop\Д-С 4\Презентации\Презентация Акварельки\8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24090"/>
            <a:ext cx="2084958" cy="22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992">
            <a:off x="511881" y="3850585"/>
            <a:ext cx="2880000" cy="2160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Юля\Desktop\Д-С 4\Презентации\Презентация Акварельки\старшая гр\20210920_0911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328">
            <a:off x="5831070" y="2415717"/>
            <a:ext cx="2880000" cy="216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1920" y="351046"/>
            <a:ext cx="29391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Раз, два, три, четыре, пять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В детский сад иду опять,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Ждут меня мои подружки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 И </a:t>
            </a:r>
            <a:r>
              <a:rPr lang="ru-RU" dirty="0" smtClean="0">
                <a:solidFill>
                  <a:srgbClr val="0070C0"/>
                </a:solidFill>
              </a:rPr>
              <a:t>любимые игрушки</a:t>
            </a:r>
            <a:r>
              <a:rPr lang="ru-RU" dirty="0">
                <a:solidFill>
                  <a:srgbClr val="0070C0"/>
                </a:solidFill>
              </a:rPr>
              <a:t>.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/>
          </a:p>
        </p:txBody>
      </p:sp>
      <p:pic>
        <p:nvPicPr>
          <p:cNvPr id="4100" name="Picture 4" descr="C:\Users\Юля\Desktop\Д-С 4\Презентации\Презентация Акварельки\8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93" y="4713898"/>
            <a:ext cx="1600594" cy="21505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540" y="1759084"/>
            <a:ext cx="2160000" cy="2880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6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0">
        <p14:ferris dir="l"/>
      </p:transition>
    </mc:Choice>
    <mc:Fallback xmlns="">
      <p:transition spd="slow" advTm="107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Юля\Desktop\Д-С 4\Презентации\Презентация Акварельки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0" y="5445224"/>
            <a:ext cx="1512168" cy="100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Юля\Desktop\Д-С 4\Презентации\Презентация Акварельки\старшая гр\20210819_1402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9450">
            <a:off x="850907" y="734648"/>
            <a:ext cx="2173784" cy="163033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Юля\Desktop\Д-С 4\Презентации\Презентация Акварельки\старшая гр\20210819_1403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4438">
            <a:off x="5106825" y="521921"/>
            <a:ext cx="2041395" cy="153104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Юля\Desktop\Д-С 4\Презентации\Презентация Акварельки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4663"/>
            <a:ext cx="1717043" cy="158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64048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ylfaen" pitchFamily="18" charset="0"/>
              </a:rPr>
              <a:t>На отглаженной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Sylfaen" pitchFamily="18" charset="0"/>
              </a:rPr>
              <a:t>простынке в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ylfaen" pitchFamily="18" charset="0"/>
              </a:rPr>
              <a:t>тихий час мы нежим спинки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Sylfaen" pitchFamily="18" charset="0"/>
              </a:rPr>
              <a:t>. На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ylfaen" pitchFamily="18" charset="0"/>
              </a:rPr>
              <a:t>подушке белоснежной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Sylfaen" pitchFamily="18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ylfaen" pitchFamily="18" charset="0"/>
              </a:rPr>
              <a:t>Сон приходит безмятежный.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Sylfaen" pitchFamily="18" charset="0"/>
              </a:rPr>
            </a:br>
            <a:endParaRPr lang="ru-RU" dirty="0"/>
          </a:p>
        </p:txBody>
      </p:sp>
      <p:pic>
        <p:nvPicPr>
          <p:cNvPr id="3077" name="Picture 5" descr="C:\Users\Юля\Desktop\Д-С 4\Презентации\Презентация Акварельки\старшая гр\20210819_14042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7602">
            <a:off x="902142" y="2736806"/>
            <a:ext cx="2032000" cy="15240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Юля\Desktop\Д-С 4\Презентации\Презентация Акварельки\старшая гр\20210819_14034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419">
            <a:off x="6592342" y="2625250"/>
            <a:ext cx="2032000" cy="152400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Юля\Desktop\Д-С 4\Презентации\Презентация Акварельки\старшая гр\20210819_14052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65240"/>
            <a:ext cx="2032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Юля\Desktop\Д-С 4\Презентации\Презентация Акварельки\старшая гр\20210819_14045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65240"/>
            <a:ext cx="2032000" cy="15240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Юля\Desktop\Д-С 4\Презентации\Презентация Акварельки\старшая гр\20210819_14052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04864"/>
            <a:ext cx="2032000" cy="1524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Юля\Desktop\Д-С 4\Презентации\Презентация Акварельки\старшая гр\20210819_14064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65240"/>
            <a:ext cx="2032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Юля\Desktop\Д-С 4\Презентации\Презентация Акварельки\старшая гр\20210819_14063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65240"/>
            <a:ext cx="2032000" cy="1524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13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2">
        <p14:ferris dir="l"/>
      </p:transition>
    </mc:Choice>
    <mc:Fallback xmlns="">
      <p:transition spd="slow" advTm="90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Юля\Desktop\Д-С 4\Презентации\Презентация Акварельки\8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45595"/>
            <a:ext cx="2006850" cy="191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8545">
            <a:off x="782501" y="1614387"/>
            <a:ext cx="3464033" cy="25992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Юля\Desktop\Д-С 4\Презентации\Презентация Акварельки\старшая гр\20210913_1140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9969">
            <a:off x="5439544" y="1309818"/>
            <a:ext cx="2599200" cy="34656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Юля\Desktop\Д-С 4\Презентации\Презентация Акварельки\старшая гр\20210910_1018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3"/>
          <a:stretch/>
        </p:blipFill>
        <p:spPr bwMode="auto">
          <a:xfrm>
            <a:off x="2458988" y="4149080"/>
            <a:ext cx="3840000" cy="259824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188640"/>
            <a:ext cx="63636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Sylfaen" pitchFamily="18" charset="0"/>
              </a:rPr>
              <a:t>Да, живем мы - не скучаем, вместе - весело играем, </a:t>
            </a:r>
            <a:br>
              <a:rPr lang="ru-RU" sz="1600" b="1" dirty="0">
                <a:solidFill>
                  <a:srgbClr val="7030A0"/>
                </a:solidFill>
                <a:latin typeface="Sylfaen" pitchFamily="18" charset="0"/>
              </a:rPr>
            </a:br>
            <a:r>
              <a:rPr lang="ru-RU" sz="1600" b="1" dirty="0">
                <a:solidFill>
                  <a:srgbClr val="7030A0"/>
                </a:solidFill>
                <a:latin typeface="Sylfaen" pitchFamily="18" charset="0"/>
              </a:rPr>
              <a:t>Все вверх дном перевернём  в нашем доме, а потом </a:t>
            </a:r>
            <a:br>
              <a:rPr lang="ru-RU" sz="1600" b="1" dirty="0">
                <a:solidFill>
                  <a:srgbClr val="7030A0"/>
                </a:solidFill>
                <a:latin typeface="Sylfaen" pitchFamily="18" charset="0"/>
              </a:rPr>
            </a:br>
            <a:r>
              <a:rPr lang="ru-RU" sz="1600" b="1" dirty="0">
                <a:solidFill>
                  <a:srgbClr val="7030A0"/>
                </a:solidFill>
                <a:latin typeface="Sylfaen" pitchFamily="18" charset="0"/>
              </a:rPr>
              <a:t>Всей </a:t>
            </a:r>
            <a:r>
              <a:rPr lang="ru-RU" sz="1600" b="1" dirty="0" err="1">
                <a:solidFill>
                  <a:srgbClr val="7030A0"/>
                </a:solidFill>
                <a:latin typeface="Sylfaen" pitchFamily="18" charset="0"/>
              </a:rPr>
              <a:t>семьёю</a:t>
            </a:r>
            <a:r>
              <a:rPr lang="ru-RU" sz="1600" b="1" dirty="0">
                <a:solidFill>
                  <a:srgbClr val="7030A0"/>
                </a:solidFill>
                <a:latin typeface="Sylfaen" pitchFamily="18" charset="0"/>
              </a:rPr>
              <a:t> взявшись дружно  чисто приберем - как нужно.</a:t>
            </a:r>
            <a:endParaRPr lang="ru-RU" sz="1600" dirty="0"/>
          </a:p>
        </p:txBody>
      </p:sp>
      <p:pic>
        <p:nvPicPr>
          <p:cNvPr id="2053" name="Picture 5" descr="C:\Users\Юля\Desktop\Д-С 4\Презентации\Презентация Акварельки\8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25144"/>
            <a:ext cx="1376259" cy="169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13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1">
        <p14:ferris dir="l"/>
      </p:transition>
    </mc:Choice>
    <mc:Fallback xmlns="">
      <p:transition spd="slow" advTm="81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72502" y="15040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Ах, детский сад мой, детский сад, </a:t>
            </a:r>
            <a:endParaRPr lang="ru-RU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Тебя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я снова видеть рад!</a:t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</a:rPr>
            </a:b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Юля\Desktop\Новая папка\20210901_1008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089">
            <a:off x="1140837" y="1228297"/>
            <a:ext cx="2880000" cy="214071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Юля\Desktop\Новая папка\20210901_1014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8146">
            <a:off x="6049668" y="3547333"/>
            <a:ext cx="2160000" cy="288000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Юля\Desktop\Новая папка\20210901_1031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0646">
            <a:off x="5104164" y="1026054"/>
            <a:ext cx="2160000" cy="288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Юля\Desktop\Новая папка\20210901_1046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5228">
            <a:off x="504988" y="3573016"/>
            <a:ext cx="2160000" cy="28800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Юля\Desktop\Новая папка\20210901_10382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74526"/>
            <a:ext cx="2160000" cy="2880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1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1">
        <p14:ferris dir="l"/>
      </p:transition>
    </mc:Choice>
    <mc:Fallback xmlns="">
      <p:transition spd="slow" advTm="81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7013" y="4048623"/>
            <a:ext cx="3312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Вместе с солнцем просыпаюсь, </a:t>
            </a:r>
            <a:endParaRPr lang="ru-RU" b="1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Я </a:t>
            </a:r>
            <a:r>
              <a:rPr lang="ru-RU" b="1" dirty="0">
                <a:solidFill>
                  <a:srgbClr val="7030A0"/>
                </a:solidFill>
              </a:rPr>
              <a:t>приходу утра рад. </a:t>
            </a:r>
            <a:endParaRPr lang="ru-RU" b="1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Быстро-быстро </a:t>
            </a:r>
            <a:r>
              <a:rPr lang="ru-RU" b="1" dirty="0">
                <a:solidFill>
                  <a:srgbClr val="7030A0"/>
                </a:solidFill>
              </a:rPr>
              <a:t>собираюсь </a:t>
            </a:r>
            <a:endParaRPr lang="ru-RU" b="1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Я </a:t>
            </a:r>
            <a:r>
              <a:rPr lang="ru-RU" b="1" dirty="0">
                <a:solidFill>
                  <a:srgbClr val="7030A0"/>
                </a:solidFill>
              </a:rPr>
              <a:t>в любимый детский сад! </a:t>
            </a:r>
            <a:endParaRPr lang="ru-RU" b="1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Там </a:t>
            </a:r>
            <a:r>
              <a:rPr lang="ru-RU" b="1" dirty="0">
                <a:solidFill>
                  <a:srgbClr val="7030A0"/>
                </a:solidFill>
              </a:rPr>
              <a:t>и книжки, и игрушки, </a:t>
            </a:r>
            <a:endParaRPr lang="ru-RU" b="1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Там </a:t>
            </a:r>
            <a:r>
              <a:rPr lang="ru-RU" b="1" dirty="0">
                <a:solidFill>
                  <a:srgbClr val="7030A0"/>
                </a:solidFill>
              </a:rPr>
              <a:t>любимые друзья, </a:t>
            </a:r>
            <a:endParaRPr lang="ru-RU" b="1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Мои </a:t>
            </a:r>
            <a:r>
              <a:rPr lang="ru-RU" b="1" dirty="0">
                <a:solidFill>
                  <a:srgbClr val="7030A0"/>
                </a:solidFill>
              </a:rPr>
              <a:t>верные подружки, </a:t>
            </a:r>
            <a:endParaRPr lang="ru-RU" b="1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Мне </a:t>
            </a:r>
            <a:r>
              <a:rPr lang="ru-RU" b="1" dirty="0">
                <a:solidFill>
                  <a:srgbClr val="7030A0"/>
                </a:solidFill>
              </a:rPr>
              <a:t>без них никак нельзя</a:t>
            </a:r>
            <a:r>
              <a:rPr lang="ru-RU" b="1" dirty="0" smtClean="0">
                <a:solidFill>
                  <a:srgbClr val="7030A0"/>
                </a:solidFill>
              </a:rPr>
              <a:t>!</a:t>
            </a:r>
          </a:p>
        </p:txBody>
      </p:sp>
      <p:pic>
        <p:nvPicPr>
          <p:cNvPr id="5122" name="Picture 2" descr="C:\Users\Юля\Desktop\Д-С 4\Презентации\Презентация Акварельки\старшая гр\20210825_092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8652">
            <a:off x="6282442" y="3762785"/>
            <a:ext cx="2160000" cy="28800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Юля\Desktop\Д-С 4\Презентации\Презентация Акварельки\старшая гр\20210823_0858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455">
            <a:off x="4150269" y="545992"/>
            <a:ext cx="2032000" cy="1524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Юля\Desktop\Д-С 4\Презентации\Презентация Акварельки\старшая гр\20210820_0843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1348">
            <a:off x="453197" y="668443"/>
            <a:ext cx="3360000" cy="2520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Юля\Desktop\Д-С 4\Презентации\Презентация Акварельки\старшая гр\20210820_0845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6800">
            <a:off x="6417441" y="863048"/>
            <a:ext cx="1890000" cy="252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proprikol.ru/wp-content/uploads/2019/09/kartinki-na-prozrachnom-fone-dlya-detej-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71" y="4216636"/>
            <a:ext cx="2880000" cy="259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Юля\Desktop\для сайта\20210319_0930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416" y="2206597"/>
            <a:ext cx="1890000" cy="25200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4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1">
        <p14:ferris dir="l"/>
      </p:transition>
    </mc:Choice>
    <mc:Fallback xmlns="">
      <p:transition spd="slow" advTm="81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3612" y="647774"/>
            <a:ext cx="3923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Заниматься интересно,</a:t>
            </a:r>
          </a:p>
          <a:p>
            <a:r>
              <a:rPr lang="ru-RU" dirty="0"/>
              <a:t>Многому научимся</a:t>
            </a:r>
          </a:p>
          <a:p>
            <a:r>
              <a:rPr lang="ru-RU" dirty="0"/>
              <a:t>Любознательны мы очень,</a:t>
            </a:r>
          </a:p>
          <a:p>
            <a:r>
              <a:rPr lang="ru-RU" dirty="0"/>
              <a:t>С нами не </a:t>
            </a:r>
            <a:r>
              <a:rPr lang="ru-RU" dirty="0" smtClean="0"/>
              <a:t>соскучишься.</a:t>
            </a:r>
            <a:endParaRPr lang="ru-RU" dirty="0"/>
          </a:p>
        </p:txBody>
      </p:sp>
      <p:pic>
        <p:nvPicPr>
          <p:cNvPr id="8194" name="Picture 2" descr="https://i.pinimg.com/originals/1e/09/af/1e09af7815a827e0e8d6eb055357815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46197"/>
            <a:ext cx="2880000" cy="179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8920"/>
            <a:ext cx="4800000" cy="3600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Юля\Desktop\Д-С 4\Презентации\Презентация Акварельки\старшая гр\20211013_0922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82263"/>
            <a:ext cx="2700000" cy="3600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74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3">
        <p14:ferris dir="l"/>
      </p:transition>
    </mc:Choice>
    <mc:Fallback xmlns="">
      <p:transition spd="slow" advTm="63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5957" y="5019317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AB67A8"/>
                </a:solidFill>
                <a:cs typeface="David" pitchFamily="34" charset="-79"/>
              </a:rPr>
              <a:t>Начинаем мы учиться,</a:t>
            </a:r>
            <a:endParaRPr lang="ru-RU" b="1" dirty="0">
              <a:solidFill>
                <a:srgbClr val="AB67A8"/>
              </a:solidFill>
              <a:cs typeface="David" pitchFamily="34" charset="-79"/>
            </a:endParaRPr>
          </a:p>
          <a:p>
            <a:r>
              <a:rPr lang="ru-RU" b="1" i="1" dirty="0">
                <a:solidFill>
                  <a:srgbClr val="AB67A8"/>
                </a:solidFill>
                <a:cs typeface="David" pitchFamily="34" charset="-79"/>
              </a:rPr>
              <a:t>Нам лениться не годится,</a:t>
            </a:r>
            <a:endParaRPr lang="ru-RU" b="1" dirty="0">
              <a:solidFill>
                <a:srgbClr val="AB67A8"/>
              </a:solidFill>
              <a:cs typeface="David" pitchFamily="34" charset="-79"/>
            </a:endParaRPr>
          </a:p>
          <a:p>
            <a:r>
              <a:rPr lang="ru-RU" b="1" i="1" dirty="0">
                <a:solidFill>
                  <a:srgbClr val="AB67A8"/>
                </a:solidFill>
                <a:cs typeface="David" pitchFamily="34" charset="-79"/>
              </a:rPr>
              <a:t>Будем мы внимательны</a:t>
            </a:r>
            <a:endParaRPr lang="ru-RU" b="1" dirty="0">
              <a:solidFill>
                <a:srgbClr val="AB67A8"/>
              </a:solidFill>
              <a:cs typeface="David" pitchFamily="34" charset="-79"/>
            </a:endParaRPr>
          </a:p>
          <a:p>
            <a:r>
              <a:rPr lang="ru-RU" b="1" i="1" dirty="0">
                <a:solidFill>
                  <a:srgbClr val="AB67A8"/>
                </a:solidFill>
                <a:cs typeface="David" pitchFamily="34" charset="-79"/>
              </a:rPr>
              <a:t>На любом занятии.</a:t>
            </a:r>
            <a:r>
              <a:rPr lang="ru-RU" b="1" dirty="0">
                <a:solidFill>
                  <a:srgbClr val="AB67A8"/>
                </a:solidFill>
                <a:latin typeface="Sylfaen" pitchFamily="18" charset="0"/>
                <a:cs typeface="David" pitchFamily="34" charset="-79"/>
              </a:rPr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9474">
            <a:off x="78176" y="869115"/>
            <a:ext cx="3360000" cy="2520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Юля\Desktop\Д-С 4\Презентации\Презентация Акварельки\старшая гр\20210820_0836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9092">
            <a:off x="3717566" y="423847"/>
            <a:ext cx="3360000" cy="252000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4305">
            <a:off x="4427984" y="3579317"/>
            <a:ext cx="3840000" cy="2880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2"/>
            <a:ext cx="278740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99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3">
        <p14:ferris dir="l"/>
      </p:transition>
    </mc:Choice>
    <mc:Fallback xmlns="">
      <p:transition spd="slow" advTm="63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6" descr="https://naklejka.ru/image/cache/catalog/productimage/14323_0-500x5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427402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Sylfaen" pitchFamily="18" charset="0"/>
              </a:rPr>
              <a:t>Мы спешим с тобой гулять</a:t>
            </a:r>
            <a:r>
              <a:rPr lang="ru-RU" b="1" dirty="0" smtClean="0">
                <a:solidFill>
                  <a:srgbClr val="00B050"/>
                </a:solidFill>
                <a:latin typeface="Sylfaen" pitchFamily="18" charset="0"/>
              </a:rPr>
              <a:t>, </a:t>
            </a:r>
            <a:r>
              <a:rPr lang="ru-RU" b="1" dirty="0">
                <a:solidFill>
                  <a:srgbClr val="00B050"/>
                </a:solidFill>
                <a:latin typeface="Sylfaen" pitchFamily="18" charset="0"/>
              </a:rPr>
              <a:t>свежим воздухом дышать.</a:t>
            </a:r>
            <a:r>
              <a:rPr lang="ru-RU" b="1" dirty="0" smtClean="0">
                <a:solidFill>
                  <a:srgbClr val="00B050"/>
                </a:solidFill>
                <a:latin typeface="Sylfaen" pitchFamily="18" charset="0"/>
              </a:rPr>
              <a:t>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098" name="Picture 2" descr="C:\Users\Юля\Desktop\Д-С 4\Презентации\Презентация Акварельки\старшая гр\20210825_1039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3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3">
        <p14:ferris dir="l"/>
      </p:transition>
    </mc:Choice>
    <mc:Fallback xmlns="">
      <p:transition spd="slow" advTm="81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6" descr="https://naklejka.ru/image/cache/catalog/productimage/14323_0-500x5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C:\Users\Юля\Desktop\Д-С 4\Презентации\Презентация Акварельки\старшая гр\20210820_1017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4354">
            <a:off x="232620" y="1278211"/>
            <a:ext cx="2520000" cy="189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Юля\Desktop\Д-С 4\Презентации\Презентация Акварельки\старшая гр\20210825_103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377">
            <a:off x="6230551" y="3937893"/>
            <a:ext cx="1890000" cy="2520000"/>
          </a:xfrm>
          <a:prstGeom prst="rect">
            <a:avLst/>
          </a:prstGeom>
          <a:noFill/>
          <a:effectLst>
            <a:glow rad="228600">
              <a:srgbClr val="CC00CC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Юля\Desktop\Д-С 4\Презентации\Презентация Акварельки\старшая гр\20210825_1034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937894"/>
            <a:ext cx="1890000" cy="2520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79338" y="174819"/>
            <a:ext cx="3132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C00CC"/>
                </a:solidFill>
              </a:rPr>
              <a:t>Детки в садике живут, </a:t>
            </a:r>
            <a:endParaRPr lang="ru-RU" b="1" dirty="0" smtClean="0">
              <a:solidFill>
                <a:srgbClr val="CC00CC"/>
              </a:solidFill>
            </a:endParaRPr>
          </a:p>
          <a:p>
            <a:pPr algn="ctr"/>
            <a:r>
              <a:rPr lang="ru-RU" b="1" dirty="0" smtClean="0">
                <a:solidFill>
                  <a:srgbClr val="CC00CC"/>
                </a:solidFill>
              </a:rPr>
              <a:t>Здесь </a:t>
            </a:r>
            <a:r>
              <a:rPr lang="ru-RU" b="1" dirty="0">
                <a:solidFill>
                  <a:srgbClr val="CC00CC"/>
                </a:solidFill>
              </a:rPr>
              <a:t>играют и поют, </a:t>
            </a:r>
            <a:endParaRPr lang="ru-RU" b="1" dirty="0" smtClean="0">
              <a:solidFill>
                <a:srgbClr val="CC00CC"/>
              </a:solidFill>
            </a:endParaRPr>
          </a:p>
          <a:p>
            <a:pPr algn="ctr"/>
            <a:r>
              <a:rPr lang="ru-RU" b="1" dirty="0" smtClean="0">
                <a:solidFill>
                  <a:srgbClr val="CC00CC"/>
                </a:solidFill>
              </a:rPr>
              <a:t>Здесь </a:t>
            </a:r>
            <a:r>
              <a:rPr lang="ru-RU" b="1" dirty="0">
                <a:solidFill>
                  <a:srgbClr val="CC00CC"/>
                </a:solidFill>
              </a:rPr>
              <a:t>друзей себе находят, </a:t>
            </a:r>
            <a:endParaRPr lang="ru-RU" b="1" dirty="0" smtClean="0">
              <a:solidFill>
                <a:srgbClr val="CC00CC"/>
              </a:solidFill>
            </a:endParaRPr>
          </a:p>
          <a:p>
            <a:pPr algn="ctr"/>
            <a:r>
              <a:rPr lang="ru-RU" b="1" dirty="0" smtClean="0">
                <a:solidFill>
                  <a:srgbClr val="CC00CC"/>
                </a:solidFill>
              </a:rPr>
              <a:t>На </a:t>
            </a:r>
            <a:r>
              <a:rPr lang="ru-RU" b="1" dirty="0">
                <a:solidFill>
                  <a:srgbClr val="CC00CC"/>
                </a:solidFill>
              </a:rPr>
              <a:t>прогулку с ними ходят</a:t>
            </a:r>
            <a:r>
              <a:rPr lang="ru-RU" b="1" dirty="0" smtClean="0">
                <a:solidFill>
                  <a:srgbClr val="CC00CC"/>
                </a:solidFill>
              </a:rPr>
              <a:t>.</a:t>
            </a:r>
            <a:endParaRPr lang="ru-RU" b="1" dirty="0">
              <a:solidFill>
                <a:srgbClr val="CC00CC"/>
              </a:solidFill>
            </a:endParaRPr>
          </a:p>
        </p:txBody>
      </p:sp>
      <p:pic>
        <p:nvPicPr>
          <p:cNvPr id="6149" name="Picture 5" descr="C:\Users\Юля\Desktop\Д-С 4\Презентации\Презентация Акварельки\старшая гр\20210825_1035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461">
            <a:off x="1279349" y="3777241"/>
            <a:ext cx="1890000" cy="25200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Юля\Desktop\Д-С 4\Презентации\Презентация Акварельки\старшая гр\20210825_10333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059">
            <a:off x="5958048" y="1542399"/>
            <a:ext cx="2880000" cy="2160000"/>
          </a:xfrm>
          <a:prstGeom prst="rect">
            <a:avLst/>
          </a:prstGeom>
          <a:noFill/>
          <a:effectLst>
            <a:glow rad="228600">
              <a:srgbClr val="00B05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Юля\Desktop\Д-С 4\Презентации\Презентация Акварельки\старшая гр\20210825_10374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158" y="1556792"/>
            <a:ext cx="3240000" cy="2430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93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3">
        <p14:ferris dir="l"/>
      </p:transition>
    </mc:Choice>
    <mc:Fallback xmlns="">
      <p:transition spd="slow" advTm="81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Юля\Desktop\Д-С 4\Презентации\Презентация Акварельки\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365064"/>
            <a:ext cx="185777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35896" y="260648"/>
            <a:ext cx="3960440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Sylfae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Sylfae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Sylfaen" pitchFamily="18" charset="0"/>
              </a:rPr>
              <a:t>Солнце </a:t>
            </a:r>
            <a:r>
              <a:rPr lang="ru-RU" sz="2000" b="1" dirty="0">
                <a:solidFill>
                  <a:srgbClr val="7030A0"/>
                </a:solidFill>
                <a:latin typeface="Sylfaen" pitchFamily="18" charset="0"/>
              </a:rPr>
              <a:t>скрылось за домами, </a:t>
            </a:r>
            <a:br>
              <a:rPr lang="ru-RU" sz="2000" b="1" dirty="0">
                <a:solidFill>
                  <a:srgbClr val="7030A0"/>
                </a:solidFill>
                <a:latin typeface="Sylfae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Sylfaen" pitchFamily="18" charset="0"/>
              </a:rPr>
              <a:t>Покидаем детский сад. </a:t>
            </a:r>
            <a:br>
              <a:rPr lang="ru-RU" sz="2000" b="1" dirty="0">
                <a:solidFill>
                  <a:srgbClr val="7030A0"/>
                </a:solidFill>
                <a:latin typeface="Sylfae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Sylfaen" pitchFamily="18" charset="0"/>
              </a:rPr>
              <a:t>Я рассказываю маме </a:t>
            </a:r>
            <a:br>
              <a:rPr lang="ru-RU" sz="2000" b="1" dirty="0">
                <a:solidFill>
                  <a:srgbClr val="7030A0"/>
                </a:solidFill>
                <a:latin typeface="Sylfae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Sylfaen" pitchFamily="18" charset="0"/>
              </a:rPr>
              <a:t>Про себя и про ребят.</a:t>
            </a:r>
            <a:br>
              <a:rPr lang="ru-RU" sz="2000" b="1" dirty="0">
                <a:solidFill>
                  <a:srgbClr val="7030A0"/>
                </a:solidFill>
                <a:latin typeface="Sylfaen" pitchFamily="18" charset="0"/>
              </a:rPr>
            </a:br>
            <a:endParaRPr lang="ru-RU" sz="2000" dirty="0"/>
          </a:p>
        </p:txBody>
      </p:sp>
      <p:pic>
        <p:nvPicPr>
          <p:cNvPr id="3074" name="Picture 2" descr="C:\Users\Юля\Desktop\Д-С 4\Презентации\Презентация Акварельки\20190924_1449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85064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Юля\Desktop\Д-С 4\ФОТКИ\ДЕТИ\2021-2022\20210903_1055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5"/>
          <a:stretch/>
        </p:blipFill>
        <p:spPr bwMode="auto">
          <a:xfrm>
            <a:off x="2287488" y="1904836"/>
            <a:ext cx="4876800" cy="456045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detsad-kitty.ru/uploads/posts/2012-06/1341067324_0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2524138" cy="219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06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8">
        <p14:ferris dir="l"/>
      </p:transition>
    </mc:Choice>
    <mc:Fallback xmlns="">
      <p:transition spd="slow" advTm="42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3312368" cy="720080"/>
          </a:xfr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900" b="1" dirty="0" smtClean="0">
                <a:solidFill>
                  <a:srgbClr val="00B050"/>
                </a:solidFill>
                <a:latin typeface="Sylfaen" pitchFamily="18" charset="0"/>
              </a:rPr>
              <a:t>Наш девиз</a:t>
            </a:r>
            <a:r>
              <a:rPr lang="en-US" sz="4900" b="1" dirty="0" smtClean="0">
                <a:solidFill>
                  <a:srgbClr val="00B050"/>
                </a:solidFill>
                <a:latin typeface="Sylfaen" pitchFamily="18" charset="0"/>
              </a:rPr>
              <a:t>:</a:t>
            </a:r>
            <a:r>
              <a:rPr lang="ru-RU" sz="4900" b="1" dirty="0" smtClean="0">
                <a:solidFill>
                  <a:srgbClr val="00B050"/>
                </a:solidFill>
                <a:latin typeface="Sylfaen" pitchFamily="18" charset="0"/>
              </a:rPr>
              <a:t/>
            </a:r>
            <a:br>
              <a:rPr lang="ru-RU" sz="4900" b="1" dirty="0" smtClean="0">
                <a:solidFill>
                  <a:srgbClr val="00B050"/>
                </a:solidFill>
                <a:latin typeface="Sylfaen" pitchFamily="18" charset="0"/>
              </a:rPr>
            </a:br>
            <a:endParaRPr lang="ru-RU" sz="2800" dirty="0">
              <a:solidFill>
                <a:srgbClr val="00B050"/>
              </a:solidFill>
              <a:latin typeface="Sylfae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15658" y="1511786"/>
            <a:ext cx="7470315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/>
                <a:solidFill>
                  <a:srgbClr val="619FB3"/>
                </a:solidFill>
                <a:effectLst/>
                <a:latin typeface="Sylfaen" pitchFamily="18" charset="0"/>
              </a:rPr>
              <a:t>Карандашами</a:t>
            </a:r>
            <a:r>
              <a:rPr lang="ru-RU" sz="2500" b="1" cap="none" spc="0" dirty="0">
                <a:ln/>
                <a:solidFill>
                  <a:srgbClr val="619FB3"/>
                </a:solidFill>
                <a:effectLst/>
                <a:latin typeface="Sylfaen" pitchFamily="18" charset="0"/>
              </a:rPr>
              <a:t>, </a:t>
            </a:r>
            <a:r>
              <a:rPr lang="ru-RU" sz="2500" b="1" cap="none" spc="0" dirty="0" smtClean="0">
                <a:ln/>
                <a:solidFill>
                  <a:srgbClr val="619FB3"/>
                </a:solidFill>
                <a:effectLst/>
                <a:latin typeface="Sylfaen" pitchFamily="18" charset="0"/>
              </a:rPr>
              <a:t>красками, мелками </a:t>
            </a:r>
            <a:r>
              <a:rPr lang="ru-RU" sz="2500" b="1" cap="none" spc="0" dirty="0">
                <a:ln/>
                <a:solidFill>
                  <a:srgbClr val="619FB3"/>
                </a:solidFill>
                <a:effectLst/>
                <a:latin typeface="Sylfaen" pitchFamily="18" charset="0"/>
              </a:rPr>
              <a:t>и фломастерами.</a:t>
            </a:r>
            <a:endParaRPr lang="ru-RU" sz="2500" b="1" cap="none" spc="0" dirty="0">
              <a:ln/>
              <a:solidFill>
                <a:srgbClr val="619FB3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19671" y="1844824"/>
            <a:ext cx="5662127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ylfaen" pitchFamily="18" charset="0"/>
              </a:rPr>
              <a:t>Яркие, </a:t>
            </a:r>
            <a:r>
              <a:rPr lang="ru-RU" sz="25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ylfaen" pitchFamily="18" charset="0"/>
              </a:rPr>
              <a:t>весёлые</a:t>
            </a:r>
            <a:r>
              <a:rPr lang="ru-RU" sz="25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ylfaen" pitchFamily="18" charset="0"/>
              </a:rPr>
              <a:t>, </a:t>
            </a:r>
            <a:r>
              <a:rPr lang="ru-RU" sz="25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ylfaen" pitchFamily="18" charset="0"/>
              </a:rPr>
              <a:t>д</a:t>
            </a:r>
            <a:r>
              <a:rPr lang="ru-RU" sz="25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ylfaen" pitchFamily="18" charset="0"/>
              </a:rPr>
              <a:t>ружные </a:t>
            </a:r>
            <a:r>
              <a:rPr lang="ru-RU" sz="2500" b="1" cap="none" spc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ylfaen" pitchFamily="18" charset="0"/>
              </a:rPr>
              <a:t>смышлёные</a:t>
            </a:r>
            <a:r>
              <a:rPr lang="ru-RU" sz="25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ylfaen" pitchFamily="18" charset="0"/>
              </a:rPr>
              <a:t>.</a:t>
            </a:r>
            <a:endParaRPr lang="ru-RU" sz="25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81200" y="1161653"/>
            <a:ext cx="693907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цветные акварельки очень любим рисовать</a:t>
            </a:r>
            <a:endParaRPr lang="ru-RU" sz="25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798" y="2321878"/>
            <a:ext cx="5760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Юля\Desktop\Д-С 4\Презентации\Презентация Акварельки\8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" y="5071818"/>
            <a:ext cx="2039888" cy="17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Юля\Desktop\Д-С 4\Презентации\Презентация Акварельки\8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693" y="2321878"/>
            <a:ext cx="1725172" cy="243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7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5">
        <p14:ferris dir="l"/>
      </p:transition>
    </mc:Choice>
    <mc:Fallback xmlns="">
      <p:transition spd="slow" advTm="46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Юля\Desktop\Д-С 4\Презентации\Презентация Акварельки\8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271" y="4317713"/>
            <a:ext cx="1402919" cy="198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Юля\Desktop\Д-С 4\Презентации\Презентация Акварельки\8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87" y="2097893"/>
            <a:ext cx="2039888" cy="17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47009" y="8792"/>
            <a:ext cx="55983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latin typeface="Sylfae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Sylfaen" pitchFamily="18" charset="0"/>
              </a:rPr>
              <a:t>Старшая </a:t>
            </a:r>
            <a:r>
              <a:rPr lang="ru-RU" b="1">
                <a:solidFill>
                  <a:srgbClr val="C00000"/>
                </a:solidFill>
                <a:latin typeface="Sylfaen" pitchFamily="18" charset="0"/>
              </a:rPr>
              <a:t>группа </a:t>
            </a:r>
            <a:r>
              <a:rPr lang="ru-RU" b="1" smtClean="0">
                <a:solidFill>
                  <a:srgbClr val="C00000"/>
                </a:solidFill>
                <a:latin typeface="Sylfaen" pitchFamily="18" charset="0"/>
              </a:rPr>
              <a:t>–</a:t>
            </a:r>
            <a:r>
              <a:rPr lang="ru-RU" b="1" smtClean="0">
                <a:solidFill>
                  <a:srgbClr val="00B0F0"/>
                </a:solidFill>
                <a:latin typeface="Sylfaen" pitchFamily="18" charset="0"/>
              </a:rPr>
              <a:t>что </a:t>
            </a:r>
            <a:r>
              <a:rPr lang="ru-RU" b="1" dirty="0">
                <a:solidFill>
                  <a:srgbClr val="00B0F0"/>
                </a:solidFill>
                <a:latin typeface="Sylfaen" pitchFamily="18" charset="0"/>
              </a:rPr>
              <a:t>это значит ?</a:t>
            </a:r>
            <a:br>
              <a:rPr lang="ru-RU" b="1" dirty="0">
                <a:solidFill>
                  <a:srgbClr val="00B0F0"/>
                </a:solidFill>
                <a:latin typeface="Sylfaen" pitchFamily="18" charset="0"/>
              </a:rPr>
            </a:br>
            <a:r>
              <a:rPr lang="ru-RU" b="1" dirty="0">
                <a:solidFill>
                  <a:srgbClr val="00B050"/>
                </a:solidFill>
                <a:latin typeface="Sylfaen" pitchFamily="18" charset="0"/>
              </a:rPr>
              <a:t>Значит, никто уже утром </a:t>
            </a:r>
            <a:r>
              <a:rPr lang="ru-RU" b="1" dirty="0">
                <a:solidFill>
                  <a:srgbClr val="FF0000"/>
                </a:solidFill>
                <a:latin typeface="Sylfaen" pitchFamily="18" charset="0"/>
              </a:rPr>
              <a:t>не плачет,</a:t>
            </a:r>
            <a:br>
              <a:rPr lang="ru-RU" b="1" dirty="0">
                <a:solidFill>
                  <a:srgbClr val="FF0000"/>
                </a:solidFill>
                <a:latin typeface="Sylfae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Sylfaen" pitchFamily="18" charset="0"/>
              </a:rPr>
              <a:t>Суп не прольет на </a:t>
            </a:r>
            <a:r>
              <a:rPr lang="ru-RU" b="1" dirty="0">
                <a:solidFill>
                  <a:srgbClr val="92D050"/>
                </a:solidFill>
                <a:latin typeface="Sylfaen" pitchFamily="18" charset="0"/>
              </a:rPr>
              <a:t>рубашку никто,</a:t>
            </a:r>
            <a:br>
              <a:rPr lang="ru-RU" b="1" dirty="0">
                <a:solidFill>
                  <a:srgbClr val="92D050"/>
                </a:solidFill>
                <a:latin typeface="Sylfae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Sylfaen" pitchFamily="18" charset="0"/>
              </a:rPr>
              <a:t>Все надевать научились </a:t>
            </a:r>
            <a:r>
              <a:rPr lang="ru-RU" b="1" dirty="0">
                <a:solidFill>
                  <a:srgbClr val="FFC000"/>
                </a:solidFill>
                <a:latin typeface="Sylfaen" pitchFamily="18" charset="0"/>
              </a:rPr>
              <a:t>пальто,</a:t>
            </a:r>
            <a:r>
              <a:rPr lang="ru-RU" b="1" dirty="0">
                <a:latin typeface="Sylfaen" pitchFamily="18" charset="0"/>
              </a:rPr>
              <a:t/>
            </a:r>
            <a:br>
              <a:rPr lang="ru-RU" b="1" dirty="0">
                <a:latin typeface="Sylfae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Sylfaen" pitchFamily="18" charset="0"/>
              </a:rPr>
              <a:t>Даже ботинки с тугими </a:t>
            </a:r>
            <a:r>
              <a:rPr lang="ru-RU" b="1" dirty="0">
                <a:solidFill>
                  <a:srgbClr val="00B050"/>
                </a:solidFill>
                <a:latin typeface="Sylfaen" pitchFamily="18" charset="0"/>
              </a:rPr>
              <a:t>шнурками</a:t>
            </a:r>
            <a:r>
              <a:rPr lang="ru-RU" b="1" dirty="0">
                <a:latin typeface="Sylfaen" pitchFamily="18" charset="0"/>
              </a:rPr>
              <a:t/>
            </a:r>
            <a:br>
              <a:rPr lang="ru-RU" b="1" dirty="0">
                <a:latin typeface="Sylfae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Sylfaen" pitchFamily="18" charset="0"/>
              </a:rPr>
              <a:t>Не </a:t>
            </a:r>
            <a:r>
              <a:rPr lang="ru-RU" b="1" dirty="0" smtClean="0">
                <a:solidFill>
                  <a:srgbClr val="FF0000"/>
                </a:solidFill>
                <a:latin typeface="Sylfaen" pitchFamily="18" charset="0"/>
              </a:rPr>
              <a:t>доверяют </a:t>
            </a:r>
            <a:r>
              <a:rPr lang="ru-RU" b="1" dirty="0" smtClean="0">
                <a:solidFill>
                  <a:srgbClr val="00B0F0"/>
                </a:solidFill>
                <a:latin typeface="Sylfaen" pitchFamily="18" charset="0"/>
              </a:rPr>
              <a:t>ни </a:t>
            </a:r>
            <a:r>
              <a:rPr lang="ru-RU" b="1" dirty="0">
                <a:solidFill>
                  <a:srgbClr val="00B0F0"/>
                </a:solidFill>
                <a:latin typeface="Sylfaen" pitchFamily="18" charset="0"/>
              </a:rPr>
              <a:t>папе , ни маме</a:t>
            </a:r>
            <a:r>
              <a:rPr lang="ru-RU" sz="2400" b="1" dirty="0" smtClean="0">
                <a:solidFill>
                  <a:srgbClr val="00B0F0"/>
                </a:solidFill>
                <a:latin typeface="Sylfaen" pitchFamily="18" charset="0"/>
              </a:rPr>
              <a:t>.</a:t>
            </a:r>
            <a:endParaRPr lang="ru-RU" dirty="0"/>
          </a:p>
        </p:txBody>
      </p:sp>
      <p:pic>
        <p:nvPicPr>
          <p:cNvPr id="6146" name="Picture 2" descr="C:\Users\Юля\Desktop\Д-С 4\Презентации\Презентация Акварельки\старшая гр\20210920_1007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3360000" cy="25200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Юля\Desktop\Д-С 4\Презентации\Презентация Акварельки\старшая гр\20210920_1008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91" y="1340768"/>
            <a:ext cx="1890000" cy="252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Юля\Desktop\Д-С 4\Презентации\Презентация Акварельки\старшая гр\20210920_1008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74" y="1224136"/>
            <a:ext cx="1890000" cy="2520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9175"/>
            <a:ext cx="3360000" cy="2520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71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5">
        <p14:ferris dir="l"/>
      </p:transition>
    </mc:Choice>
    <mc:Fallback xmlns="">
      <p:transition spd="slow" advTm="46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0" y="288902"/>
            <a:ext cx="570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Я люблю наш детский сад</a:t>
            </a:r>
            <a:r>
              <a:rPr lang="ru-RU" b="1" dirty="0" smtClean="0">
                <a:solidFill>
                  <a:srgbClr val="FF0000"/>
                </a:solidFill>
              </a:rPr>
              <a:t>. В </a:t>
            </a:r>
            <a:r>
              <a:rPr lang="ru-RU" b="1" dirty="0">
                <a:solidFill>
                  <a:srgbClr val="FF0000"/>
                </a:solidFill>
              </a:rPr>
              <a:t>нём полным-полно ребят.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Все они мои друзья</a:t>
            </a:r>
            <a:r>
              <a:rPr lang="ru-RU" b="1" dirty="0" smtClean="0">
                <a:solidFill>
                  <a:srgbClr val="FF0000"/>
                </a:solidFill>
              </a:rPr>
              <a:t>. Все</a:t>
            </a:r>
            <a:r>
              <a:rPr lang="ru-RU" b="1" dirty="0">
                <a:solidFill>
                  <a:srgbClr val="FF0000"/>
                </a:solidFill>
              </a:rPr>
              <a:t>, все, все - от А до Я!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95" y="1224136"/>
            <a:ext cx="6502400" cy="4876800"/>
          </a:xfrm>
          <a:prstGeom prst="rect">
            <a:avLst/>
          </a:prstGeom>
          <a:noFill/>
          <a:ln>
            <a:noFill/>
          </a:ln>
          <a:effectLst>
            <a:glow rad="228600">
              <a:srgbClr val="FFC00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5">
        <p14:ferris dir="l"/>
      </p:transition>
    </mc:Choice>
    <mc:Fallback xmlns="">
      <p:transition spd="slow" advTm="46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Users\Юля\AppData\Local\Microsoft\Windows\Temporary Internet Files\Content.Word\пименова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t="7339" r="6040" b="5506"/>
          <a:stretch/>
        </p:blipFill>
        <p:spPr bwMode="auto">
          <a:xfrm>
            <a:off x="6230999" y="2894605"/>
            <a:ext cx="2026800" cy="3240000"/>
          </a:xfrm>
          <a:prstGeom prst="rect">
            <a:avLst/>
          </a:prstGeom>
          <a:noFill/>
          <a:ln>
            <a:noFill/>
          </a:ln>
          <a:effectLst>
            <a:glow rad="127000">
              <a:srgbClr val="F4740A"/>
            </a:glow>
          </a:effectLst>
          <a:scene3d>
            <a:camera prst="orthographicFront"/>
            <a:lightRig rig="threePt" dir="t"/>
          </a:scene3d>
          <a:sp3d>
            <a:bevelT w="101600" prst="riblet"/>
            <a:bevelB w="139700" prst="cross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69999" y="1681458"/>
            <a:ext cx="2099939" cy="86898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b="1" dirty="0" smtClean="0">
                <a:solidFill>
                  <a:srgbClr val="00B050"/>
                </a:solidFill>
                <a:latin typeface="Sylfaen" pitchFamily="18" charset="0"/>
              </a:rPr>
              <a:t>Воспитатель </a:t>
            </a:r>
          </a:p>
          <a:p>
            <a:r>
              <a:rPr lang="ru-RU" sz="1500" b="1" dirty="0" smtClean="0">
                <a:solidFill>
                  <a:srgbClr val="00B050"/>
                </a:solidFill>
                <a:latin typeface="Sylfaen" pitchFamily="18" charset="0"/>
              </a:rPr>
              <a:t>Пименова Елена Алексеевна</a:t>
            </a:r>
            <a:endParaRPr lang="ru-RU" sz="1500" b="1" dirty="0">
              <a:solidFill>
                <a:srgbClr val="00B050"/>
              </a:solidFill>
              <a:latin typeface="Sylfae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50900" y="1700808"/>
            <a:ext cx="1975680" cy="87156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B050"/>
                </a:solidFill>
                <a:latin typeface="Sylfaen" pitchFamily="18" charset="0"/>
              </a:rPr>
              <a:t>Помощник воспитателя </a:t>
            </a:r>
          </a:p>
          <a:p>
            <a:r>
              <a:rPr lang="ru-RU" sz="1800" b="1" dirty="0" smtClean="0">
                <a:solidFill>
                  <a:srgbClr val="00B050"/>
                </a:solidFill>
                <a:latin typeface="Sylfaen" pitchFamily="18" charset="0"/>
              </a:rPr>
              <a:t>Грачева</a:t>
            </a:r>
          </a:p>
          <a:p>
            <a:r>
              <a:rPr lang="ru-RU" sz="1800" b="1" dirty="0" smtClean="0">
                <a:solidFill>
                  <a:srgbClr val="00B050"/>
                </a:solidFill>
                <a:latin typeface="Sylfaen" pitchFamily="18" charset="0"/>
              </a:rPr>
              <a:t>Елена Викторовна</a:t>
            </a:r>
            <a:endParaRPr lang="ru-RU" sz="1800" dirty="0">
              <a:solidFill>
                <a:srgbClr val="00B050"/>
              </a:solidFill>
              <a:latin typeface="Sylfae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77947" y="1700808"/>
            <a:ext cx="2089893" cy="7560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contourW="12700">
            <a:contourClr>
              <a:schemeClr val="tx2">
                <a:lumMod val="75000"/>
              </a:schemeClr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b="1" dirty="0">
                <a:solidFill>
                  <a:srgbClr val="00B050"/>
                </a:solidFill>
                <a:latin typeface="Sylfaen" pitchFamily="18" charset="0"/>
              </a:rPr>
              <a:t>Воспитатель</a:t>
            </a:r>
            <a:r>
              <a:rPr lang="ru-RU" sz="1800" b="1" dirty="0" smtClean="0">
                <a:solidFill>
                  <a:srgbClr val="00B050"/>
                </a:solidFill>
                <a:latin typeface="Sylfaen" pitchFamily="18" charset="0"/>
              </a:rPr>
              <a:t> </a:t>
            </a:r>
          </a:p>
          <a:p>
            <a:r>
              <a:rPr lang="ru-RU" sz="1800" b="1" dirty="0" smtClean="0">
                <a:solidFill>
                  <a:srgbClr val="00B050"/>
                </a:solidFill>
                <a:latin typeface="Sylfaen" pitchFamily="18" charset="0"/>
              </a:rPr>
              <a:t>Дубовик                                                                              Юлия </a:t>
            </a:r>
            <a:r>
              <a:rPr lang="ru-RU" sz="1700" b="1" dirty="0">
                <a:solidFill>
                  <a:srgbClr val="00B050"/>
                </a:solidFill>
                <a:latin typeface="Sylfaen" pitchFamily="18" charset="0"/>
              </a:rPr>
              <a:t>Евгеньевна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123728" y="391317"/>
            <a:ext cx="5358433" cy="7287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smtClean="0">
                <a:solidFill>
                  <a:srgbClr val="00B050"/>
                </a:solidFill>
                <a:latin typeface="Sylfaen" pitchFamily="18" charset="0"/>
              </a:rPr>
              <a:t>С детьми работают</a:t>
            </a:r>
            <a:endParaRPr lang="ru-RU" sz="4000" dirty="0">
              <a:solidFill>
                <a:srgbClr val="00B050"/>
              </a:solidFill>
              <a:latin typeface="Sylfaen" pitchFamily="18" charset="0"/>
            </a:endParaRPr>
          </a:p>
        </p:txBody>
      </p:sp>
      <p:pic>
        <p:nvPicPr>
          <p:cNvPr id="1027" name="Рисунок 4" descr="http://sasovo4.russia-sad.ru/upload/photo/04-02-15/H6HprT732l-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6" r="13263" b="-1666"/>
          <a:stretch/>
        </p:blipFill>
        <p:spPr bwMode="auto">
          <a:xfrm>
            <a:off x="3500352" y="2883574"/>
            <a:ext cx="2026227" cy="3283807"/>
          </a:xfrm>
          <a:prstGeom prst="rect">
            <a:avLst/>
          </a:prstGeom>
          <a:noFill/>
          <a:ln>
            <a:noFill/>
          </a:ln>
          <a:effectLst>
            <a:glow rad="127000">
              <a:srgbClr val="E5E003"/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4468"/>
          <a:stretch/>
        </p:blipFill>
        <p:spPr bwMode="auto">
          <a:xfrm>
            <a:off x="777947" y="2927381"/>
            <a:ext cx="2067791" cy="3240000"/>
          </a:xfrm>
          <a:prstGeom prst="rect">
            <a:avLst/>
          </a:prstGeom>
          <a:noFill/>
          <a:ln>
            <a:noFill/>
          </a:ln>
          <a:effectLst>
            <a:glow rad="127000">
              <a:srgbClr val="0070C0"/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600000"/>
            </a:lightRig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96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1">
        <p14:ferris dir="l"/>
      </p:transition>
    </mc:Choice>
    <mc:Fallback xmlns="">
      <p:transition spd="slow" advTm="48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Юля\Desktop\Д-С 4\Презентации\Презентация Акварельки\старшая гр\20211013_100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57271"/>
            <a:ext cx="3360000" cy="2520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41369" y="719946"/>
            <a:ext cx="430709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500" b="1" dirty="0" smtClean="0">
              <a:solidFill>
                <a:srgbClr val="C00000"/>
              </a:solidFill>
              <a:latin typeface="Sylfaen" pitchFamily="18" charset="0"/>
            </a:endParaRPr>
          </a:p>
          <a:p>
            <a:r>
              <a:rPr lang="ru-RU" dirty="0">
                <a:latin typeface="Sylfaen" pitchFamily="18" charset="0"/>
              </a:rPr>
              <a:t> 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Юля\Desktop\Д-С 4\Презентации\Презентация Акварельки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046567"/>
            <a:ext cx="1127946" cy="15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Юля\Desktop\Д-С 4\Презентации\Презентация Акварельки\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44922"/>
            <a:ext cx="1531051" cy="157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60153" y="706516"/>
            <a:ext cx="326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Чтоб здоровым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быть сполна, физкультура всем нужна.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1028" name="Picture 4" descr="C:\Users\Юля\Desktop\Д-С 4\Презентации\Презентация Акварельки\старшая гр\20211013_1009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19946"/>
            <a:ext cx="3360000" cy="2520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Юля\Desktop\Д-С 4\Презентации\Презентация Акварельки\старшая гр\20211013_1010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280" y="4043967"/>
            <a:ext cx="3360000" cy="252000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Юля\Desktop\Д-С 4\Презентации\Презентация Акварельки\старшая гр\20211013_1010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75" y="1857705"/>
            <a:ext cx="3360000" cy="252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25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5">
        <p14:ferris dir="l"/>
      </p:transition>
    </mc:Choice>
    <mc:Fallback xmlns="">
      <p:transition spd="slow" advTm="58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41369" y="719946"/>
            <a:ext cx="430709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500" b="1" dirty="0" smtClean="0">
              <a:solidFill>
                <a:srgbClr val="C00000"/>
              </a:solidFill>
              <a:latin typeface="Sylfaen" pitchFamily="18" charset="0"/>
            </a:endParaRPr>
          </a:p>
          <a:p>
            <a:r>
              <a:rPr lang="ru-RU" dirty="0">
                <a:latin typeface="Sylfaen" pitchFamily="18" charset="0"/>
              </a:rPr>
              <a:t> 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Юля\Desktop\Д-С 4\Презентации\Презентация Акварельки\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624324"/>
            <a:ext cx="2791681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358308"/>
            <a:ext cx="3384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Sylfaen" pitchFamily="18" charset="0"/>
              </a:rPr>
              <a:t>Ты, дружок, меня послушай,</a:t>
            </a:r>
            <a:br>
              <a:rPr lang="ru-RU" b="1" dirty="0">
                <a:solidFill>
                  <a:srgbClr val="C00000"/>
                </a:solidFill>
                <a:latin typeface="Sylfae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Sylfaen" pitchFamily="18" charset="0"/>
              </a:rPr>
              <a:t>Очень важно не забыть:</a:t>
            </a:r>
            <a:br>
              <a:rPr lang="ru-RU" b="1" dirty="0">
                <a:solidFill>
                  <a:srgbClr val="C00000"/>
                </a:solidFill>
                <a:latin typeface="Sylfae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Sylfaen" pitchFamily="18" charset="0"/>
              </a:rPr>
              <a:t>Прежде чем садишься кушать</a:t>
            </a:r>
            <a:br>
              <a:rPr lang="ru-RU" b="1" dirty="0">
                <a:solidFill>
                  <a:srgbClr val="C00000"/>
                </a:solidFill>
                <a:latin typeface="Sylfae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Sylfaen" pitchFamily="18" charset="0"/>
              </a:rPr>
              <a:t>Руки с мылом нужно мыть!</a:t>
            </a:r>
            <a:br>
              <a:rPr lang="ru-RU" b="1" dirty="0">
                <a:solidFill>
                  <a:srgbClr val="C00000"/>
                </a:solidFill>
                <a:latin typeface="Sylfaen" pitchFamily="18" charset="0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66" y="1962800"/>
            <a:ext cx="5760000" cy="4320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1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5">
        <p14:ferris dir="l"/>
      </p:transition>
    </mc:Choice>
    <mc:Fallback xmlns="">
      <p:transition spd="slow" advTm="58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http://cs323825.vk.me/v323825287/5e6f/IvNfD-omFh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://cs323825.vk.me/v323825287/5e6f/IvNfD-omFh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C:\Users\Юля\Desktop\Д-С 4\Презентации\Презентация Акварельки\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89" y="4149080"/>
            <a:ext cx="3315072" cy="248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2775" y="141277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Чтобы не было беды,</a:t>
            </a:r>
          </a:p>
          <a:p>
            <a:r>
              <a:rPr lang="ru-RU" b="1" dirty="0">
                <a:solidFill>
                  <a:srgbClr val="0070C0"/>
                </a:solidFill>
              </a:rPr>
              <a:t>Вспомним правила еды:</a:t>
            </a:r>
          </a:p>
          <a:p>
            <a:r>
              <a:rPr lang="ru-RU" b="1" dirty="0">
                <a:solidFill>
                  <a:srgbClr val="0070C0"/>
                </a:solidFill>
              </a:rPr>
              <a:t>Наши ноги не стучат,</a:t>
            </a:r>
          </a:p>
          <a:p>
            <a:r>
              <a:rPr lang="ru-RU" b="1" dirty="0">
                <a:solidFill>
                  <a:srgbClr val="0070C0"/>
                </a:solidFill>
              </a:rPr>
              <a:t>Наши язычки молчат</a:t>
            </a:r>
          </a:p>
          <a:p>
            <a:r>
              <a:rPr lang="ru-RU" b="1" dirty="0">
                <a:solidFill>
                  <a:srgbClr val="0070C0"/>
                </a:solidFill>
              </a:rPr>
              <a:t>Надо есть с закрытым ртом,</a:t>
            </a:r>
          </a:p>
          <a:p>
            <a:r>
              <a:rPr lang="ru-RU" b="1" dirty="0">
                <a:solidFill>
                  <a:srgbClr val="0070C0"/>
                </a:solidFill>
              </a:rPr>
              <a:t>Не спешить, не говорить,</a:t>
            </a:r>
          </a:p>
          <a:p>
            <a:r>
              <a:rPr lang="ru-RU" b="1" dirty="0">
                <a:solidFill>
                  <a:srgbClr val="0070C0"/>
                </a:solidFill>
              </a:rPr>
              <a:t>Крошки на пол не сорить.</a:t>
            </a:r>
          </a:p>
          <a:p>
            <a:r>
              <a:rPr lang="ru-RU" b="1" dirty="0">
                <a:solidFill>
                  <a:srgbClr val="0070C0"/>
                </a:solidFill>
              </a:rPr>
              <a:t>Вытирать  салфеткой рот</a:t>
            </a:r>
          </a:p>
          <a:p>
            <a:r>
              <a:rPr lang="ru-RU" b="1" dirty="0">
                <a:solidFill>
                  <a:srgbClr val="0070C0"/>
                </a:solidFill>
              </a:rPr>
              <a:t>И не капать на живот.</a:t>
            </a:r>
          </a:p>
          <a:p>
            <a:r>
              <a:rPr lang="ru-RU" b="1" dirty="0">
                <a:solidFill>
                  <a:srgbClr val="0070C0"/>
                </a:solidFill>
              </a:rPr>
              <a:t>Чтобы  ложки не стучали,</a:t>
            </a:r>
          </a:p>
          <a:p>
            <a:r>
              <a:rPr lang="ru-RU" b="1" dirty="0">
                <a:solidFill>
                  <a:srgbClr val="0070C0"/>
                </a:solidFill>
              </a:rPr>
              <a:t>А ребята не мечтали….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361" y="2982436"/>
            <a:ext cx="4800000" cy="3600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Юля\Desktop\Д-С 4\Презентации\Презентация Акварельки\старшая гр\20210915_1154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95" y="270847"/>
            <a:ext cx="1890000" cy="2520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Юля\Desktop\Д-С 4\Презентации\Презентация Акварельки\старшая гр\20210915_1156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3273"/>
            <a:ext cx="1890000" cy="2520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1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4">
        <p14:ferris dir="l"/>
      </p:transition>
    </mc:Choice>
    <mc:Fallback xmlns="">
      <p:transition spd="slow" advTm="55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5" y="0"/>
            <a:ext cx="145730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Юля\Downloads\hedgehog-cartoon-clipart_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736" y="1345384"/>
            <a:ext cx="1795264" cy="179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i.mycdn.me/i?r=AyH4iRPQ2q0otWIFepML2LxRNzKLk929iovu3cHzhZb8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b="4921"/>
          <a:stretch/>
        </p:blipFill>
        <p:spPr bwMode="auto">
          <a:xfrm>
            <a:off x="971600" y="764704"/>
            <a:ext cx="6502400" cy="3875809"/>
          </a:xfrm>
          <a:prstGeom prst="rect">
            <a:avLst/>
          </a:prstGeom>
          <a:noFill/>
          <a:ln>
            <a:noFill/>
          </a:ln>
          <a:effectLst>
            <a:glow rad="228600">
              <a:srgbClr val="CC00CC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33530" y="4869160"/>
            <a:ext cx="54039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19FB3"/>
                </a:solidFill>
              </a:rPr>
              <a:t>Детский садик, детский сад!  Малыши туда спешат. </a:t>
            </a:r>
            <a:br>
              <a:rPr lang="ru-RU" b="1" dirty="0">
                <a:solidFill>
                  <a:srgbClr val="619FB3"/>
                </a:solidFill>
              </a:rPr>
            </a:br>
            <a:r>
              <a:rPr lang="ru-RU" b="1" dirty="0">
                <a:solidFill>
                  <a:srgbClr val="619FB3"/>
                </a:solidFill>
              </a:rPr>
              <a:t>Посмотреть я в сад иду – Что растёт в таком саду? </a:t>
            </a:r>
            <a:br>
              <a:rPr lang="ru-RU" b="1" dirty="0">
                <a:solidFill>
                  <a:srgbClr val="619FB3"/>
                </a:solidFill>
              </a:rPr>
            </a:br>
            <a:r>
              <a:rPr lang="ru-RU" b="1" dirty="0">
                <a:solidFill>
                  <a:srgbClr val="619FB3"/>
                </a:solidFill>
              </a:rPr>
              <a:t>Может, груши, виноград? Их всегда я видеть рад!.. </a:t>
            </a:r>
            <a:br>
              <a:rPr lang="ru-RU" b="1" dirty="0">
                <a:solidFill>
                  <a:srgbClr val="619FB3"/>
                </a:solidFill>
              </a:rPr>
            </a:br>
            <a:r>
              <a:rPr lang="ru-RU" b="1" dirty="0">
                <a:solidFill>
                  <a:srgbClr val="619FB3"/>
                </a:solidFill>
              </a:rPr>
              <a:t>– Что ты, дядя, не смеши! – Говорят мне малыши. </a:t>
            </a:r>
            <a:br>
              <a:rPr lang="ru-RU" b="1" dirty="0">
                <a:solidFill>
                  <a:srgbClr val="619FB3"/>
                </a:solidFill>
              </a:rPr>
            </a:br>
            <a:r>
              <a:rPr lang="ru-RU" b="1" dirty="0">
                <a:solidFill>
                  <a:srgbClr val="619FB3"/>
                </a:solidFill>
              </a:rPr>
              <a:t>И кричат вдесятером: «Это мы в саду растём!»</a:t>
            </a:r>
            <a:br>
              <a:rPr lang="ru-RU" b="1" dirty="0">
                <a:solidFill>
                  <a:srgbClr val="619FB3"/>
                </a:solidFill>
              </a:rPr>
            </a:br>
            <a:endParaRPr lang="ru-RU" b="1" dirty="0">
              <a:solidFill>
                <a:srgbClr val="619F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9">
        <p14:ferris dir="l"/>
      </p:transition>
    </mc:Choice>
    <mc:Fallback xmlns="">
      <p:transition spd="slow" advTm="61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244</Words>
  <Application>Microsoft Office PowerPoint</Application>
  <PresentationFormat>Экран (4:3)</PresentationFormat>
  <Paragraphs>68</Paragraphs>
  <Slides>19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 Наш девиз: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Солнце скрылось за домами,  Покидаем детский сад.  Я рассказываю маме  Про себя и про ребят.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</dc:creator>
  <cp:lastModifiedBy>Юля</cp:lastModifiedBy>
  <cp:revision>195</cp:revision>
  <dcterms:created xsi:type="dcterms:W3CDTF">2015-02-12T11:22:36Z</dcterms:created>
  <dcterms:modified xsi:type="dcterms:W3CDTF">2021-10-14T05:41:08Z</dcterms:modified>
</cp:coreProperties>
</file>