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для сайта\пластиковые окна\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463" y="476672"/>
            <a:ext cx="8545673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500" b="1" dirty="0" smtClean="0">
                <a:solidFill>
                  <a:srgbClr val="FF0000"/>
                </a:solidFill>
              </a:rPr>
              <a:t>ОБ </a:t>
            </a:r>
          </a:p>
          <a:p>
            <a:pPr algn="ctr"/>
            <a:r>
              <a:rPr lang="ru-RU" sz="9500" b="1" dirty="0" smtClean="0">
                <a:solidFill>
                  <a:srgbClr val="FF0000"/>
                </a:solidFill>
              </a:rPr>
              <a:t>ОПАСНОСТИ </a:t>
            </a:r>
          </a:p>
          <a:p>
            <a:pPr algn="ctr"/>
            <a:r>
              <a:rPr lang="ru-RU" sz="9500" b="1" dirty="0" smtClean="0">
                <a:solidFill>
                  <a:srgbClr val="FF0000"/>
                </a:solidFill>
              </a:rPr>
              <a:t>ПЛАСТИКОВЫХ </a:t>
            </a:r>
          </a:p>
          <a:p>
            <a:pPr algn="ctr"/>
            <a:r>
              <a:rPr lang="ru-RU" sz="9500" b="1" dirty="0" smtClean="0">
                <a:solidFill>
                  <a:srgbClr val="FF0000"/>
                </a:solidFill>
              </a:rPr>
              <a:t>ОКОН</a:t>
            </a:r>
            <a:r>
              <a:rPr lang="ru-RU" sz="9500" b="1" dirty="0">
                <a:solidFill>
                  <a:srgbClr val="FF0000"/>
                </a:solidFill>
              </a:rPr>
              <a:t>.</a:t>
            </a:r>
            <a:endParaRPr lang="ru-RU" sz="9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ля сайта\пластиковые окн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38"/>
            <a:ext cx="9144000" cy="68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26876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Причинами </a:t>
            </a:r>
            <a:r>
              <a:rPr lang="ru-RU" b="1" dirty="0">
                <a:solidFill>
                  <a:srgbClr val="FF0000"/>
                </a:solidFill>
              </a:rPr>
              <a:t>выпадения детей из окон, как правило, становятся неограниченный доступ детей к открытым окнам, незакрепленные москитные сетки, а также безнадзорность малолетних детей.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Основные правила,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соблюдение которых поможет сохранить жизнь и здоровье детей: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• ребенок не может находиться без присмотра в помещении, где открыто настежь окно или есть хоть малейшая вероятность, что ребенок может его самостоятельно открыть;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• фурнитура окон и сами рамы должны быть исправны, чтобы предупредить их самопроизвольное или слишком легкое открывание ребенком;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• если оставляете ребенка одного даже на непродолжительное время в помещении, а закрывать окно полностью не хотите, то в случае со стандартными деревянными рамами закройте окно на шпингалеты и снизу, и сверху (не пренебрегайте верхним шпингалетом, так как нижний довольно легко открыть) и откройте форточку;</a:t>
            </a:r>
          </a:p>
        </p:txBody>
      </p:sp>
    </p:spTree>
    <p:extLst>
      <p:ext uri="{BB962C8B-B14F-4D97-AF65-F5344CB8AC3E}">
        <p14:creationId xmlns:p14="http://schemas.microsoft.com/office/powerpoint/2010/main" val="18456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ля\Desktop\для сайта\пластиковые окна\81b43a2ee1f735d4f9b3dcd8f38fc68d0e4271a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28" cy="68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724" y="112474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b="1" dirty="0">
                <a:solidFill>
                  <a:srgbClr val="FF0000"/>
                </a:solidFill>
              </a:rPr>
              <a:t>в случае с металлопластиковым окном, поставьте раму в режим «фронтальное проветривание», так как из этого режима маленький ребенок самостоятельно вряд ли сможет открыть окно;</a:t>
            </a:r>
          </a:p>
          <a:p>
            <a:r>
              <a:rPr lang="ru-RU" b="1" dirty="0">
                <a:solidFill>
                  <a:srgbClr val="FF0000"/>
                </a:solidFill>
              </a:rPr>
              <a:t>• нельзя надеяться на режим «</a:t>
            </a:r>
            <a:r>
              <a:rPr lang="ru-RU" b="1" dirty="0" err="1">
                <a:solidFill>
                  <a:srgbClr val="FF0000"/>
                </a:solidFill>
              </a:rPr>
              <a:t>микропроветривание</a:t>
            </a:r>
            <a:r>
              <a:rPr lang="ru-RU" b="1" dirty="0">
                <a:solidFill>
                  <a:srgbClr val="FF0000"/>
                </a:solidFill>
              </a:rPr>
              <a:t>» на металлопластиковых окнах – из этого режима окно легко открыть, даже случайно дернув за ручку;</a:t>
            </a:r>
          </a:p>
          <a:p>
            <a:r>
              <a:rPr lang="ru-RU" b="1" dirty="0">
                <a:solidFill>
                  <a:srgbClr val="FF0000"/>
                </a:solidFill>
              </a:rPr>
              <a:t>• не пренебрегайте средствами детской защиты на окнах: металлопластиковые окна в доме, где есть ребенок, просто необходимо оборудовать специальными устройствами, блокирующими открывание окна;</a:t>
            </a:r>
          </a:p>
          <a:p>
            <a:r>
              <a:rPr lang="ru-RU" b="1" dirty="0">
                <a:solidFill>
                  <a:srgbClr val="FF0000"/>
                </a:solidFill>
              </a:rPr>
              <a:t>• воспитывайте ребенка правильно: не ставьте его на подоконник, не поощряйте самостоятельного лазания туда, строго предупреждайте даже попытки таких «игр»;</a:t>
            </a:r>
          </a:p>
          <a:p>
            <a:r>
              <a:rPr lang="ru-RU" b="1" dirty="0">
                <a:solidFill>
                  <a:srgbClr val="FF0000"/>
                </a:solidFill>
              </a:rPr>
              <a:t>• объясняйте ребенку опасность открытого окна из-за возможного падения.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Только бдительное отношение к своим собственным детям со стороны вас, родителей, поможет избежать беды!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я\Desktop\для сайта\пластиковые окна\zaschitite_rebenka_ot_vipad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78" cy="68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9998" y="112474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      КАК </a:t>
            </a:r>
            <a:r>
              <a:rPr lang="ru-RU" dirty="0">
                <a:solidFill>
                  <a:srgbClr val="FF0000"/>
                </a:solidFill>
              </a:rPr>
              <a:t>ПРЕДОТВРАТИТЬ ВЫПАДЕНИЕ РЕБЕНКА ИЗ ОКНА?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Современное окно стало причиной несчастных случаев с детьми – ежегодно с наступлением весны отмечается рост несчастных случаев, которые связаны с выпадением маленьких детей из окон. Как подтверждает медицинская статистика, через клинические больницы, которые специализируются на детском травматизме, ежегодно проходят десятки людей, выпавших из окон. В большинстве случаев дети получают тяжелую сочетанную травму, которая сопровождается черепно-мозговыми травмами, повреждением центральной нервной системы, конечностей, костей, внутренних органов (разрывом селезенки и печени, что требует длительного лечения и восстановления, которое может исчисляться неделями, а то и месяцами.</a:t>
            </a:r>
          </a:p>
        </p:txBody>
      </p:sp>
    </p:spTree>
    <p:extLst>
      <p:ext uri="{BB962C8B-B14F-4D97-AF65-F5344CB8AC3E}">
        <p14:creationId xmlns:p14="http://schemas.microsoft.com/office/powerpoint/2010/main" val="17540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я\Desktop\для сайта\пластиковые окна\padenie-iz-oko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51343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7 </a:t>
            </a:r>
            <a:r>
              <a:rPr lang="ru-RU" b="1" dirty="0">
                <a:solidFill>
                  <a:srgbClr val="FF0000"/>
                </a:solidFill>
              </a:rPr>
              <a:t>ПРАВИЛ, ЧТОБЫ НЕ ДОПУСТИТЬ НЕЛЕПОЙ ГИБЕЛИ РЕБЕНКА:</a:t>
            </a:r>
            <a:endParaRPr lang="ru-RU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>
                <a:solidFill>
                  <a:srgbClr val="FF0000"/>
                </a:solidFill>
              </a:rPr>
              <a:t>ПРАВИЛО:</a:t>
            </a:r>
            <a:r>
              <a:rPr lang="ru-RU" dirty="0">
                <a:solidFill>
                  <a:srgbClr val="FF0000"/>
                </a:solidFill>
              </a:rPr>
              <a:t> Не оставлять окно открытым, поскольку достаточно отвлечься на секунду, которая может стать последним мгновением в жизни ребенка или искалечить ее навсегда.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>
                <a:solidFill>
                  <a:srgbClr val="FF0000"/>
                </a:solidFill>
              </a:rPr>
              <a:t>ПРАВИЛО:</a:t>
            </a:r>
            <a:r>
              <a:rPr lang="ru-RU" dirty="0">
                <a:solidFill>
                  <a:srgbClr val="FF0000"/>
                </a:solidFill>
              </a:rPr>
              <a:t> Не использовать москитные сетки без соответствующей защиты окна. Ребенок видит некое препятствие впереди, уверенно упирается на него, и в результате может выпасть вместе с сеткой,</a:t>
            </a:r>
          </a:p>
          <a:p>
            <a:r>
              <a:rPr lang="ru-RU" dirty="0">
                <a:solidFill>
                  <a:srgbClr val="FF0000"/>
                </a:solidFill>
              </a:rPr>
              <a:t>которая не рассчитана на вес даже годовалого ребенка.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b="1" dirty="0">
                <a:solidFill>
                  <a:srgbClr val="FF0000"/>
                </a:solidFill>
              </a:rPr>
              <a:t>ПРАВИЛО: </a:t>
            </a:r>
            <a:r>
              <a:rPr lang="ru-RU" dirty="0">
                <a:solidFill>
                  <a:srgbClr val="FF0000"/>
                </a:solidFill>
              </a:rPr>
              <a:t>Не оставлять ребенка без присмотра, особенно играющего возле окон и стеклянных дверей.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4 </a:t>
            </a:r>
            <a:r>
              <a:rPr lang="ru-RU" b="1" dirty="0">
                <a:solidFill>
                  <a:srgbClr val="FF0000"/>
                </a:solidFill>
              </a:rPr>
              <a:t>ПРАВИЛО: </a:t>
            </a:r>
            <a:r>
              <a:rPr lang="ru-RU" dirty="0">
                <a:solidFill>
                  <a:srgbClr val="FF0000"/>
                </a:solidFill>
              </a:rPr>
              <a:t>Не ставить мебель поблизости окон, чтобы ребенок не взобрался на подоконник.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5 </a:t>
            </a:r>
            <a:r>
              <a:rPr lang="ru-RU" b="1" dirty="0">
                <a:solidFill>
                  <a:srgbClr val="FF0000"/>
                </a:solidFill>
              </a:rPr>
              <a:t>ПРАВИЛО: </a:t>
            </a:r>
            <a:r>
              <a:rPr lang="ru-RU" dirty="0">
                <a:solidFill>
                  <a:srgbClr val="FF0000"/>
                </a:solidFill>
              </a:rPr>
              <a:t>Не следует позволять детям прыгать на кровати</a:t>
            </a:r>
          </a:p>
          <a:p>
            <a:r>
              <a:rPr lang="ru-RU" dirty="0">
                <a:solidFill>
                  <a:srgbClr val="FF0000"/>
                </a:solidFill>
              </a:rPr>
              <a:t>или другой мебели, расположенной вблизи окон.</a:t>
            </a:r>
          </a:p>
        </p:txBody>
      </p:sp>
    </p:spTree>
    <p:extLst>
      <p:ext uri="{BB962C8B-B14F-4D97-AF65-F5344CB8AC3E}">
        <p14:creationId xmlns:p14="http://schemas.microsoft.com/office/powerpoint/2010/main" val="38867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я\Desktop\для сайта\пластиковые окна\okno_u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72084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6 ПРАВИЛО: </a:t>
            </a:r>
            <a:r>
              <a:rPr lang="ru-RU" dirty="0">
                <a:solidFill>
                  <a:srgbClr val="FF0000"/>
                </a:solidFill>
              </a:rPr>
              <a:t>Тщательно подобрать аксессуары на окна. В частности средства солнцезащиты, такие как жалюзи и рулонные шторы должны быть без свисающих шнуров и цепочек. Ребенок может с их помощью взобраться на окно или запутаться в них, тем самым спровоцировать удушье.</a:t>
            </a: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7 </a:t>
            </a:r>
            <a:r>
              <a:rPr lang="ru-RU" b="1" dirty="0">
                <a:solidFill>
                  <a:srgbClr val="FF0000"/>
                </a:solidFill>
              </a:rPr>
              <a:t>ПРАВИЛО:</a:t>
            </a:r>
            <a:r>
              <a:rPr lang="ru-RU" dirty="0">
                <a:solidFill>
                  <a:srgbClr val="FF0000"/>
                </a:solidFill>
              </a:rPr>
              <a:t> Установить на окна блокираторы, препятствующие открытию окна ребенком самостоятельно.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Существуют различные средства обеспечения безопасности окон для детей. Стоимость некоторых из них доступна каждому.</a:t>
            </a: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Уважаемые </a:t>
            </a:r>
            <a:r>
              <a:rPr lang="ru-RU" b="1" i="1" dirty="0">
                <a:solidFill>
                  <a:srgbClr val="FF0000"/>
                </a:solidFill>
              </a:rPr>
              <a:t>мамы, папы, бабушки и дедушки!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Помните, что открытое окно, даже с москитными сетками - ЭТО ОПАСНО!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53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ля\Desktop\для сайта\пластиковые окна\dat_1595247343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2" y="0"/>
            <a:ext cx="9164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404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</cp:revision>
  <dcterms:created xsi:type="dcterms:W3CDTF">2021-08-23T15:40:56Z</dcterms:created>
  <dcterms:modified xsi:type="dcterms:W3CDTF">2021-08-23T15:57:34Z</dcterms:modified>
</cp:coreProperties>
</file>