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03" autoAdjust="0"/>
  </p:normalViewPr>
  <p:slideViewPr>
    <p:cSldViewPr>
      <p:cViewPr varScale="1">
        <p:scale>
          <a:sx n="80" d="100"/>
          <a:sy n="80" d="100"/>
        </p:scale>
        <p:origin x="-2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F7D12-C5CC-4EDA-9F18-50E3D6C8FDE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A97A-3EB8-4BEC-8E61-3E64F7715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A97A-3EB8-4BEC-8E61-3E64F7715B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268760"/>
            <a:ext cx="592870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 </a:t>
            </a:r>
          </a:p>
          <a:p>
            <a:pPr algn="ctr"/>
            <a:r>
              <a:rPr lang="ru-RU" sz="9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осенью</a:t>
            </a:r>
            <a:endParaRPr lang="ru-RU" sz="9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7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87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76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Детям очень нравится </a:t>
            </a:r>
            <a:r>
              <a:rPr lang="ru-RU" b="1" i="1" dirty="0" smtClean="0"/>
              <a:t>художественно-творческая </a:t>
            </a:r>
            <a:r>
              <a:rPr lang="ru-RU" b="1" i="1" dirty="0"/>
              <a:t>деятельность и по сравнению с прошлым годом заметно вырос уровень мастерства и аккуратности. Будем и дальше творить на радость нам и вам!</a:t>
            </a:r>
            <a:r>
              <a:rPr lang="ru-RU" dirty="0"/>
              <a:t>      </a:t>
            </a:r>
          </a:p>
        </p:txBody>
      </p:sp>
      <p:pic>
        <p:nvPicPr>
          <p:cNvPr id="4" name="Рисунок 3" descr="C:\Users\Юля\Desktop\для сайта\20201030_1033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23" y="1756048"/>
            <a:ext cx="6645910" cy="498411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183168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791622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i="1" dirty="0" smtClean="0"/>
              <a:t>             Одной </a:t>
            </a:r>
            <a:r>
              <a:rPr lang="ru-RU" sz="1600" b="1" i="1" dirty="0"/>
              <a:t>из задач образования является эстетическое воспитание детей, создание условий для проявления творческих способностей каждого ребенка.</a:t>
            </a:r>
            <a:endParaRPr lang="ru-RU" sz="1600" dirty="0"/>
          </a:p>
          <a:p>
            <a:pPr algn="just"/>
            <a:r>
              <a:rPr lang="ru-RU" sz="1600" b="1" i="1" dirty="0" smtClean="0"/>
              <a:t>             Общеизвестно</a:t>
            </a:r>
            <a:r>
              <a:rPr lang="ru-RU" sz="1600" b="1" i="1" dirty="0"/>
              <a:t>, что </a:t>
            </a:r>
            <a:r>
              <a:rPr lang="ru-RU" sz="1600" b="1" i="1" dirty="0" smtClean="0"/>
              <a:t>художественно -</a:t>
            </a:r>
            <a:r>
              <a:rPr lang="ru-RU" sz="1600" b="1" i="1" dirty="0"/>
              <a:t> творческие способности, умения и навыки детей необходимо начинать развивать как можно раньше, поскольку занятия творческой деятельностью способствуют развитию не только творческих способностей, но и воображения, наблюдательности, художественного мышления и памяти детей.</a:t>
            </a:r>
            <a:endParaRPr lang="ru-RU" sz="1600" dirty="0"/>
          </a:p>
          <a:p>
            <a:pPr algn="just"/>
            <a:r>
              <a:rPr lang="ru-RU" sz="1600" b="1" i="1" dirty="0" smtClean="0"/>
              <a:t>              Уже </a:t>
            </a:r>
            <a:r>
              <a:rPr lang="ru-RU" sz="1600" b="1" i="1" dirty="0"/>
              <a:t>с раннего возраста у ребенка должно развиваться чувство прекрасного, высокие эстетические вкусы, умение понимать и ценить произведения искусства, красоту и богатство народных промыслов. Это </a:t>
            </a:r>
            <a:endParaRPr lang="ru-RU" sz="1600" b="1" i="1" dirty="0" smtClean="0"/>
          </a:p>
          <a:p>
            <a:pPr algn="just"/>
            <a:r>
              <a:rPr lang="ru-RU" sz="1600" b="1" i="1" dirty="0" smtClean="0"/>
              <a:t>способствует</a:t>
            </a:r>
            <a:r>
              <a:rPr lang="ru-RU" sz="1600" b="1" i="1" dirty="0"/>
              <a:t> формированию духовно богатой </a:t>
            </a:r>
            <a:endParaRPr lang="ru-RU" sz="1600" b="1" i="1" dirty="0" smtClean="0"/>
          </a:p>
          <a:p>
            <a:pPr algn="just"/>
            <a:r>
              <a:rPr lang="ru-RU" sz="1600" b="1" i="1" dirty="0" smtClean="0"/>
              <a:t>гармонически</a:t>
            </a:r>
            <a:r>
              <a:rPr lang="ru-RU" sz="1600" b="1" i="1" dirty="0"/>
              <a:t> развитой личности.</a:t>
            </a:r>
            <a:endParaRPr lang="ru-RU" sz="1600" dirty="0"/>
          </a:p>
          <a:p>
            <a:pPr algn="just"/>
            <a:r>
              <a:rPr lang="ru-RU" sz="1600" b="1" i="1" dirty="0" smtClean="0"/>
              <a:t>                Развитие </a:t>
            </a:r>
            <a:r>
              <a:rPr lang="ru-RU" sz="1600" b="1" i="1" dirty="0"/>
              <a:t>творческих способностей у детей </a:t>
            </a:r>
            <a:r>
              <a:rPr lang="ru-RU" sz="1600" b="1" i="1" dirty="0" smtClean="0"/>
              <a:t>–</a:t>
            </a:r>
          </a:p>
          <a:p>
            <a:pPr algn="just"/>
            <a:r>
              <a:rPr lang="ru-RU" sz="1600" b="1" i="1" dirty="0" smtClean="0"/>
              <a:t> </a:t>
            </a:r>
            <a:r>
              <a:rPr lang="ru-RU" sz="1600" b="1" i="1" dirty="0"/>
              <a:t>сложный и </a:t>
            </a:r>
            <a:r>
              <a:rPr lang="ru-RU" sz="1600" b="1" i="1" dirty="0" smtClean="0"/>
              <a:t>длительный </a:t>
            </a:r>
            <a:r>
              <a:rPr lang="ru-RU" sz="1600" b="1" i="1" dirty="0"/>
              <a:t>процесс, дети получают </a:t>
            </a:r>
            <a:r>
              <a:rPr lang="ru-RU" sz="1600" b="1" i="1" dirty="0" smtClean="0"/>
              <a:t>первые</a:t>
            </a:r>
          </a:p>
          <a:p>
            <a:pPr algn="just"/>
            <a:r>
              <a:rPr lang="ru-RU" sz="1600" b="1" i="1" dirty="0" smtClean="0"/>
              <a:t> </a:t>
            </a:r>
            <a:r>
              <a:rPr lang="ru-RU" sz="1600" b="1" i="1" dirty="0"/>
              <a:t>художественные впечатления, приобщаются к </a:t>
            </a:r>
            <a:endParaRPr lang="ru-RU" sz="1600" b="1" i="1" dirty="0" smtClean="0"/>
          </a:p>
          <a:p>
            <a:pPr algn="just"/>
            <a:r>
              <a:rPr lang="ru-RU" sz="1600" b="1" i="1" dirty="0" smtClean="0"/>
              <a:t>искусству</a:t>
            </a:r>
            <a:r>
              <a:rPr lang="ru-RU" sz="1600" b="1" i="1" dirty="0"/>
              <a:t>, овладевают разными видами художественной </a:t>
            </a:r>
            <a:endParaRPr lang="ru-RU" sz="1600" b="1" i="1" dirty="0" smtClean="0"/>
          </a:p>
          <a:p>
            <a:pPr algn="just"/>
            <a:r>
              <a:rPr lang="ru-RU" sz="1600" b="1" i="1" dirty="0" smtClean="0"/>
              <a:t>деятельности</a:t>
            </a:r>
            <a:r>
              <a:rPr lang="ru-RU" sz="1600" b="1" i="1" dirty="0"/>
              <a:t>.</a:t>
            </a:r>
            <a:endParaRPr lang="ru-RU" sz="1600" dirty="0"/>
          </a:p>
        </p:txBody>
      </p:sp>
      <p:pic>
        <p:nvPicPr>
          <p:cNvPr id="3074" name="Picture 2" descr="C:\Users\Юля\Desktop\для сайта\20201015_130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6444000" y="3581003"/>
            <a:ext cx="2700000" cy="32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052736"/>
            <a:ext cx="7484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i="1" dirty="0" smtClean="0"/>
              <a:t>             </a:t>
            </a:r>
            <a:r>
              <a:rPr lang="ru-RU" sz="1600" b="1" i="1" dirty="0"/>
              <a:t>Вот такую красоту мы создали с детьми этой осенью</a:t>
            </a:r>
            <a:r>
              <a:rPr lang="ru-RU" sz="1600" b="1" i="1" dirty="0" smtClean="0"/>
              <a:t>.</a:t>
            </a:r>
          </a:p>
          <a:p>
            <a:pPr algn="just"/>
            <a:r>
              <a:rPr lang="ru-RU" sz="1600" b="1" i="1" dirty="0" smtClean="0"/>
              <a:t> </a:t>
            </a:r>
            <a:r>
              <a:rPr lang="ru-RU" sz="1600" b="1" i="1" dirty="0"/>
              <a:t>Деревья в разноцветном убранстве способом оттиска листьями. </a:t>
            </a:r>
            <a:endParaRPr lang="ru-RU" sz="1600" dirty="0"/>
          </a:p>
        </p:txBody>
      </p:sp>
      <p:pic>
        <p:nvPicPr>
          <p:cNvPr id="20" name="Рисунок 19" descr="C:\Users\Юля\Desktop\для сайта\20201021_1446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45910" cy="4984115"/>
          </a:xfrm>
          <a:prstGeom prst="rect">
            <a:avLst/>
          </a:prstGeom>
          <a:noFill/>
          <a:ln>
            <a:noFill/>
          </a:ln>
          <a:effectLst>
            <a:glow rad="1397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19796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C:\Users\Юля\Desktop\для сайта\20200928_0915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632">
            <a:off x="279866" y="3768774"/>
            <a:ext cx="3852000" cy="2700000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6" name="Рисунок 5" descr="C:\Users\Юля\Desktop\для сайта\20200928_0915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658">
            <a:off x="4793955" y="3585502"/>
            <a:ext cx="3863861" cy="2733436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  <a:softEdge rad="25400"/>
          </a:effectLst>
        </p:spPr>
      </p:pic>
      <p:pic>
        <p:nvPicPr>
          <p:cNvPr id="7" name="Рисунок 6" descr="C:\Users\Юля\Desktop\для сайта\20200928_0926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319">
            <a:off x="334266" y="489377"/>
            <a:ext cx="3852000" cy="2628000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  <a:softEdge rad="12700"/>
          </a:effectLst>
        </p:spPr>
      </p:pic>
      <p:pic>
        <p:nvPicPr>
          <p:cNvPr id="8" name="Рисунок 7" descr="C:\Users\Юля\Desktop\для сайта\20200928_0926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878">
            <a:off x="4799885" y="692696"/>
            <a:ext cx="3852000" cy="2592000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21108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3727" y="2097147"/>
            <a:ext cx="289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 это наши </a:t>
            </a:r>
            <a:r>
              <a:rPr lang="ru-RU" b="1" i="1" dirty="0" err="1"/>
              <a:t>мухоморчики</a:t>
            </a:r>
            <a:r>
              <a:rPr lang="ru-RU" b="1" i="1" dirty="0"/>
              <a:t>, </a:t>
            </a:r>
            <a:endParaRPr lang="ru-RU" dirty="0"/>
          </a:p>
        </p:txBody>
      </p:sp>
      <p:pic>
        <p:nvPicPr>
          <p:cNvPr id="8" name="Рисунок 7" descr="C:\Users\Юля\Desktop\для сайта\20201021_1447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79996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Юля\Desktop\для сайта\20201021_1447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479996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52120" y="4293096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мы слепили их сами…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55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828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Колючих ежиков мы нарисовали полусухой жесткой кистью и оттиском бумаги сделали много листочков, чтобы они не замерзли в своих норках зимой.</a:t>
            </a:r>
            <a:endParaRPr lang="ru-RU" dirty="0"/>
          </a:p>
        </p:txBody>
      </p:sp>
      <p:pic>
        <p:nvPicPr>
          <p:cNvPr id="6" name="Рисунок 5" descr="C:\Users\Юля\Desktop\для сайта\20201021_1444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717461"/>
            <a:ext cx="23996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Юля\Desktop\для сайта\20201021_1444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23996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Юля\Desktop\для сайта\20201021_1444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7692"/>
            <a:ext cx="23996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Юля\Desktop\для сайта\20201021_1444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3996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Юля\Desktop\для сайта\20201021_14445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73302"/>
            <a:ext cx="239966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75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Юля\Desktop\для сайта\20201019_0921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656"/>
            <a:ext cx="3718800" cy="2484000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4" name="Рисунок 3" descr="C:\Users\Юля\Desktop\для сайта\20201019_0925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718800" cy="2520000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7" name="Рисунок 6" descr="C:\Users\Юля\Desktop\для сайта\20201019_0950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33" y="3068960"/>
            <a:ext cx="4799965" cy="359981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40457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93467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Это подружки «</a:t>
            </a:r>
            <a:r>
              <a:rPr lang="ru-RU" b="1" i="1" dirty="0" err="1"/>
              <a:t>Осеньки</a:t>
            </a:r>
            <a:r>
              <a:rPr lang="ru-RU" b="1" i="1" dirty="0"/>
              <a:t>» для нашей Красавицы Осени, их наряды были светло-желтого цвета, а мы сделали их праздничными и яркими при помощи комочков из разноцветных салфеток и клея.</a:t>
            </a:r>
            <a:endParaRPr lang="ru-RU" dirty="0"/>
          </a:p>
        </p:txBody>
      </p:sp>
      <p:pic>
        <p:nvPicPr>
          <p:cNvPr id="6" name="Рисунок 5" descr="C:\Users\Юля\Desktop\для сайта\20201030_0956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83984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9" name="Рисунок 8" descr="C:\Users\Юля\Desktop\для сайта\20201030_0956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71" y="101501"/>
            <a:ext cx="383857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10" name="Рисунок 9" descr="C:\Users\Юля\Desktop\для сайта\20201030_0957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83984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11" name="Рисунок 10" descr="C:\Users\Юля\Desktop\для сайта\20201030_0957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87" y="2780927"/>
            <a:ext cx="383984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162787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Юля\Desktop\для сайта\20201030_0958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5963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6" name="Рисунок 5" descr="C:\Users\Юля\Desktop\для сайта\20201030_0958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2667"/>
            <a:ext cx="215963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7" name="Рисунок 6" descr="C:\Users\Юля\Desktop\для сайта\20201030_0955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64" y="288082"/>
            <a:ext cx="383984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9" name="Рисунок 8" descr="C:\Users\Юля\Desktop\для сайта\20201030_0955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3984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  <p:pic>
        <p:nvPicPr>
          <p:cNvPr id="10" name="Рисунок 9" descr="C:\Users\Юля\Desktop\для сайта\20201030_10334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6052"/>
            <a:ext cx="3839845" cy="2879725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677362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139</Words>
  <Application>Microsoft Office PowerPoint</Application>
  <PresentationFormat>Экран (4:3)</PresentationFormat>
  <Paragraphs>28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12</cp:revision>
  <dcterms:created xsi:type="dcterms:W3CDTF">2020-11-07T06:20:02Z</dcterms:created>
  <dcterms:modified xsi:type="dcterms:W3CDTF">2020-11-07T08:26:27Z</dcterms:modified>
</cp:coreProperties>
</file>