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61" r:id="rId4"/>
    <p:sldId id="262" r:id="rId5"/>
    <p:sldId id="284" r:id="rId6"/>
    <p:sldId id="263" r:id="rId7"/>
    <p:sldId id="267" r:id="rId8"/>
    <p:sldId id="269" r:id="rId9"/>
    <p:sldId id="276" r:id="rId10"/>
    <p:sldId id="278" r:id="rId11"/>
    <p:sldId id="283" r:id="rId12"/>
    <p:sldId id="273" r:id="rId13"/>
    <p:sldId id="277" r:id="rId14"/>
    <p:sldId id="287" r:id="rId15"/>
    <p:sldId id="271" r:id="rId16"/>
    <p:sldId id="272" r:id="rId17"/>
    <p:sldId id="288" r:id="rId18"/>
    <p:sldId id="274" r:id="rId19"/>
    <p:sldId id="302" r:id="rId20"/>
    <p:sldId id="275" r:id="rId21"/>
    <p:sldId id="259" r:id="rId22"/>
    <p:sldId id="280" r:id="rId23"/>
    <p:sldId id="303" r:id="rId24"/>
    <p:sldId id="281" r:id="rId25"/>
    <p:sldId id="282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Дом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1EF666"/>
    <a:srgbClr val="B2B2B2"/>
    <a:srgbClr val="FF6600"/>
    <a:srgbClr val="FFFF99"/>
    <a:srgbClr val="FFFFCC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52" autoAdjust="0"/>
    <p:restoredTop sz="94718" autoAdjust="0"/>
  </p:normalViewPr>
  <p:slideViewPr>
    <p:cSldViewPr>
      <p:cViewPr varScale="1">
        <p:scale>
          <a:sx n="69" d="100"/>
          <a:sy n="69" d="100"/>
        </p:scale>
        <p:origin x="-14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3CBB8F6-492E-414A-A30D-658229AE1E2E}" type="datetimeFigureOut">
              <a:rPr lang="ru-RU"/>
              <a:pPr>
                <a:defRPr/>
              </a:pPr>
              <a:t>16.10.2018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4121CA2-AD96-48D4-864E-D45D1F5B74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5696558-991C-4A0B-9A90-4C3131A18804}" type="datetimeFigureOut">
              <a:rPr lang="ru-RU"/>
              <a:pPr>
                <a:defRPr/>
              </a:pPr>
              <a:t>16.10.2018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ACC02E9-E3D3-427C-A741-6F6185DDDC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2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AE1E2A-ED7B-4981-B1AF-57B9389385F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B1A07E-1B91-43D6-AFD3-53135F0F009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1125CC-8AFB-4557-AE37-FEF2CA09047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A94184-543E-413E-AA9C-E3822E76D94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52E086-4230-4E25-B714-7258EE3940E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D27D312-70D3-4881-84F9-785FD925086E}" type="datetimeFigureOut">
              <a:rPr lang="ru-RU"/>
              <a:pPr>
                <a:defRPr/>
              </a:pPr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4BD8A-A045-4CC1-9708-FA043F9B2F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E62FEC3-0A68-4FA5-96A0-399472EF7FED}" type="datetimeFigureOut">
              <a:rPr lang="ru-RU"/>
              <a:pPr>
                <a:defRPr/>
              </a:pPr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C5202-0253-4BA3-A659-B49F1E24A1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C4BE40A-EF46-4E3D-A837-27E365B40AB0}" type="datetimeFigureOut">
              <a:rPr lang="ru-RU"/>
              <a:pPr>
                <a:defRPr/>
              </a:pPr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EA914-636A-4A01-9B96-3DE239E9FE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BE60A79-7B63-428E-9619-4089521411FA}" type="datetimeFigureOut">
              <a:rPr lang="ru-RU"/>
              <a:pPr>
                <a:defRPr/>
              </a:pPr>
              <a:t>16.10.2018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37588-9D28-4F2E-9C60-D656C4160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334">
              <a:srgbClr val="9CCD82"/>
            </a:gs>
            <a:gs pos="0">
              <a:srgbClr val="92D050"/>
            </a:gs>
            <a:gs pos="6000">
              <a:schemeClr val="accent1">
                <a:lumMod val="45000"/>
                <a:lumOff val="55000"/>
              </a:schemeClr>
            </a:gs>
            <a:gs pos="81000">
              <a:srgbClr val="FFFF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7308850" y="188913"/>
            <a:ext cx="1584325" cy="6530975"/>
          </a:xfrm>
          <a:prstGeom prst="roundRect">
            <a:avLst/>
          </a:prstGeom>
          <a:solidFill>
            <a:schemeClr val="tx2">
              <a:lumMod val="20000"/>
              <a:lumOff val="80000"/>
              <a:alpha val="62000"/>
            </a:schemeClr>
          </a:solidFill>
          <a:ln w="60325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179388" y="260350"/>
            <a:ext cx="6985000" cy="6321425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 w="6032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7E3B8F-67C6-447F-9713-13A07C86E2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4925" y="6581775"/>
            <a:ext cx="1595438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http://mykids.ucoz.ru/</a:t>
            </a:r>
            <a:endParaRPr lang="uk-UA" sz="120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033" name="Рисунок 9" descr="C:\Users\Lidia\Desktop\МК Фокина ШАБЛОНЫ\осн здор\девочка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573963" y="692150"/>
            <a:ext cx="1116012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Рисунок 10" descr="C:\Users\Lidia\Desktop\МК Фокина ШАБЛОНЫ\осн здор\девочка.jpg"/>
          <p:cNvPicPr>
            <a:picLocks noChangeAspect="1" noChangeArrowheads="1"/>
          </p:cNvPicPr>
          <p:nvPr userDrawn="1"/>
        </p:nvPicPr>
        <p:blipFill>
          <a:blip r:embed="rId7"/>
          <a:srcRect l="39809" t="1666" r="38075" b="40668"/>
          <a:stretch>
            <a:fillRect/>
          </a:stretch>
        </p:blipFill>
        <p:spPr bwMode="auto">
          <a:xfrm>
            <a:off x="7510463" y="4652963"/>
            <a:ext cx="1243012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Рисунок 12" descr="C:\Users\Lidia\Desktop\МК Фокина ШАБЛОНЫ\осн здор\девочка.jpg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7391400" y="2794000"/>
            <a:ext cx="1417638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Горизонтальный свиток 9"/>
          <p:cNvSpPr/>
          <p:nvPr/>
        </p:nvSpPr>
        <p:spPr>
          <a:xfrm>
            <a:off x="547688" y="1412875"/>
            <a:ext cx="6200775" cy="3462338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EF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1550" y="549275"/>
            <a:ext cx="5688013" cy="72072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uk-UA" sz="1600" dirty="0">
              <a:solidFill>
                <a:schemeClr val="accent1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6" name="Заголовок 3"/>
          <p:cNvSpPr txBox="1">
            <a:spLocks noGrp="1"/>
          </p:cNvSpPr>
          <p:nvPr>
            <p:ph type="subTitle" idx="1"/>
          </p:nvPr>
        </p:nvSpPr>
        <p:spPr>
          <a:xfrm>
            <a:off x="347776" y="2113317"/>
            <a:ext cx="6400800" cy="2062103"/>
          </a:xfrm>
        </p:spPr>
        <p:txBody>
          <a:bodyPr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i="1" cap="none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GCrownStyle" pitchFamily="2" charset="0"/>
              </a:rPr>
              <a:t> </a:t>
            </a:r>
            <a:r>
              <a:rPr lang="ru-RU" i="1" cap="none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GCrownStyle" pitchFamily="2" charset="0"/>
              </a:rPr>
              <a:t>ПРОЕКТ: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i="1" cap="none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GCrownStyle" pitchFamily="2" charset="0"/>
              </a:rPr>
              <a:t>   </a:t>
            </a:r>
            <a:r>
              <a:rPr lang="ru-RU" i="1" cap="none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GCrownStyle" pitchFamily="2" charset="0"/>
              </a:rPr>
              <a:t>«БЫТЬ ЗДОРОВЫМ ЗДОРОВО»</a:t>
            </a:r>
            <a:endParaRPr lang="ru-RU" i="1" cap="none" dirty="0">
              <a:ln w="11430"/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GCrownStyle" pitchFamily="2" charset="0"/>
            </a:endParaRPr>
          </a:p>
        </p:txBody>
      </p:sp>
      <p:sp>
        <p:nvSpPr>
          <p:cNvPr id="8196" name="Подзаголовок 4"/>
          <p:cNvSpPr txBox="1">
            <a:spLocks/>
          </p:cNvSpPr>
          <p:nvPr/>
        </p:nvSpPr>
        <p:spPr bwMode="auto">
          <a:xfrm>
            <a:off x="488950" y="5300663"/>
            <a:ext cx="6575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ru-RU" sz="2000">
                <a:solidFill>
                  <a:schemeClr val="tx2"/>
                </a:solidFill>
                <a:latin typeface="AGCrownStyle"/>
              </a:rPr>
              <a:t>Воспитатели: Антонова Е.В.     Гунина Н.А.</a:t>
            </a:r>
          </a:p>
          <a:p>
            <a:pPr algn="ctr">
              <a:buFont typeface="Arial" charset="0"/>
              <a:buNone/>
            </a:pPr>
            <a:r>
              <a:rPr lang="ru-RU" sz="2000">
                <a:solidFill>
                  <a:schemeClr val="tx2"/>
                </a:solidFill>
                <a:latin typeface="AGCrownStyle"/>
              </a:rPr>
              <a:t>      Омурзакова Д.А.</a:t>
            </a:r>
          </a:p>
        </p:txBody>
      </p:sp>
      <p:sp>
        <p:nvSpPr>
          <p:cNvPr id="8197" name="Прямоугольник 1"/>
          <p:cNvSpPr>
            <a:spLocks noChangeArrowheads="1"/>
          </p:cNvSpPr>
          <p:nvPr/>
        </p:nvSpPr>
        <p:spPr bwMode="auto">
          <a:xfrm>
            <a:off x="1187450" y="579438"/>
            <a:ext cx="48244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</a:rPr>
              <a:t>Муниципальное бюджетное дошкольное образовательное </a:t>
            </a:r>
            <a:r>
              <a:rPr lang="ru-RU" sz="2000" b="1" smtClean="0">
                <a:solidFill>
                  <a:srgbClr val="FF0000"/>
                </a:solidFill>
                <a:latin typeface="Calibri" pitchFamily="34" charset="0"/>
              </a:rPr>
              <a:t>учреждение              «</a:t>
            </a: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</a:rPr>
              <a:t>Детский сад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N 4</a:t>
            </a: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</a:rPr>
              <a:t>»</a:t>
            </a:r>
            <a:endParaRPr lang="ru-RU" sz="20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755650" y="260350"/>
            <a:ext cx="5832475" cy="1152525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EF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0000"/>
                </a:solidFill>
              </a:rPr>
              <a:t>Питание  одно из важнейших условий существования человека, сохранения его здоровья и трудоспособности</a:t>
            </a:r>
            <a:br>
              <a:rPr lang="ru-RU" sz="2000" b="1" dirty="0">
                <a:solidFill>
                  <a:srgbClr val="FF0000"/>
                </a:solidFill>
              </a:rPr>
            </a:b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35845" name="Picture 8" descr="IMG_20171220_1131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1500174"/>
            <a:ext cx="3143272" cy="3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9" descr="2015-12-23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571744"/>
            <a:ext cx="2990499" cy="352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1763713" y="274638"/>
            <a:ext cx="4195762" cy="8382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EF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FF0000"/>
                </a:solidFill>
              </a:rPr>
              <a:t>ПРОГУЛКИ В ЛЮБУЮ ПОГОДУ</a:t>
            </a:r>
          </a:p>
        </p:txBody>
      </p:sp>
      <p:pic>
        <p:nvPicPr>
          <p:cNvPr id="36867" name="Picture 9" descr="2015-08-05 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1125538"/>
            <a:ext cx="316865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11" descr="CIMG66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716338"/>
            <a:ext cx="3167063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Рисунок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3716338"/>
            <a:ext cx="3097213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Рисунок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125538"/>
            <a:ext cx="3097212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333375" y="333375"/>
            <a:ext cx="6650038" cy="6858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EF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FF0000"/>
                </a:solidFill>
                <a:cs typeface="Arial" charset="0"/>
              </a:rPr>
              <a:t>ЗАНЯТИЯ ФИЗКУЛЬТУРОЙ,  СПОРТИВНЫЕ ПРАЗДНИКИ</a:t>
            </a:r>
          </a:p>
        </p:txBody>
      </p:sp>
      <p:pic>
        <p:nvPicPr>
          <p:cNvPr id="37890" name="Picture 9" descr="DSC042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341438"/>
            <a:ext cx="3024188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10" descr="IMG_29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933825"/>
            <a:ext cx="3097212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12" descr="IMG_56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1341438"/>
            <a:ext cx="3024188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IMG_20150408_1052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275" y="3933825"/>
            <a:ext cx="3162300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827088" y="333375"/>
            <a:ext cx="5832475" cy="935038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EF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FF0000"/>
                </a:solidFill>
              </a:rPr>
              <a:t>СОБЛЮДЕНИЕ  ПРАВИЛ  ЛИЧНОЙ ГИГИЕНЫ</a:t>
            </a:r>
          </a:p>
        </p:txBody>
      </p:sp>
      <p:pic>
        <p:nvPicPr>
          <p:cNvPr id="38915" name="Picture 8" descr="CIMG71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268413"/>
            <a:ext cx="16383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9" descr="CIMG7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57121">
            <a:off x="971550" y="3789363"/>
            <a:ext cx="1585913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10" descr="IMG_20180202_0911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1196975"/>
            <a:ext cx="163036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2" descr="IMG_20180202_09104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99706">
            <a:off x="4859338" y="3860800"/>
            <a:ext cx="1728787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13" descr="CIMG633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975" y="1412875"/>
            <a:ext cx="2665413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588" y="398463"/>
            <a:ext cx="6264275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603250" y="795338"/>
            <a:ext cx="6489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СОЗДАНИЕ УСЛОВИЙ ДЛЯ ПОЛНОЦЕННОГО СНА</a:t>
            </a:r>
          </a:p>
        </p:txBody>
      </p:sp>
      <p:pic>
        <p:nvPicPr>
          <p:cNvPr id="39939" name="Picture 8" descr="IMG_20181002_1353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2565400"/>
            <a:ext cx="18923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9" descr="IMG_21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1773238"/>
            <a:ext cx="2903538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10" descr="IMG_17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4076700"/>
            <a:ext cx="2903538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709613" y="411163"/>
            <a:ext cx="6048375" cy="936625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EF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FF0000"/>
                </a:solidFill>
              </a:rPr>
              <a:t>Формы работы по приобщению детей к ЗОЖ</a:t>
            </a:r>
          </a:p>
        </p:txBody>
      </p:sp>
      <p:sp>
        <p:nvSpPr>
          <p:cNvPr id="40962" name="Прямоугольник 3"/>
          <p:cNvSpPr>
            <a:spLocks noChangeArrowheads="1"/>
          </p:cNvSpPr>
          <p:nvPr/>
        </p:nvSpPr>
        <p:spPr bwMode="auto">
          <a:xfrm>
            <a:off x="19050" y="2309813"/>
            <a:ext cx="17272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86959" y="5128089"/>
            <a:ext cx="4662264" cy="43204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tx1"/>
                </a:solidFill>
              </a:rPr>
              <a:t>Продуктивная деятельность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2150250"/>
            <a:ext cx="4662264" cy="43204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Игры и игровые ситуации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02835" y="2815716"/>
            <a:ext cx="4663077" cy="35585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Беседы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02834" y="3501008"/>
            <a:ext cx="4663077" cy="47966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Театрализованные представления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402835" y="4374814"/>
            <a:ext cx="4663076" cy="52456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Чтение художественной литературы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402834" y="1379150"/>
            <a:ext cx="4630013" cy="50844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Уроки здоровья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402834" y="5858698"/>
            <a:ext cx="4662264" cy="43807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Физкультурные досуги, праздники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1908175" y="549275"/>
            <a:ext cx="3995738" cy="519113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EF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4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ru-RU" sz="2000" b="1">
                <a:solidFill>
                  <a:srgbClr val="FF0000"/>
                </a:solidFill>
                <a:cs typeface="Arial" charset="0"/>
              </a:rPr>
              <a:t>УРОКИ  ЗДОРОВЬЯ</a:t>
            </a:r>
          </a:p>
          <a:p>
            <a:pPr algn="ctr">
              <a:defRPr/>
            </a:pPr>
            <a:endParaRPr lang="ru-RU" sz="2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1782763" y="2781300"/>
            <a:ext cx="3868737" cy="638175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EF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0000"/>
                </a:solidFill>
              </a:rPr>
              <a:t>Игровая деятельность</a:t>
            </a:r>
          </a:p>
        </p:txBody>
      </p:sp>
      <p:pic>
        <p:nvPicPr>
          <p:cNvPr id="41987" name="Picture 10" descr="DSC071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896939">
            <a:off x="323850" y="1268413"/>
            <a:ext cx="237648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12" descr="IMG_20180402_0918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89001">
            <a:off x="395288" y="3500438"/>
            <a:ext cx="25923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9" descr="DSCF14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59577">
            <a:off x="4859338" y="1341438"/>
            <a:ext cx="2303462" cy="1628775"/>
          </a:xfrm>
          <a:prstGeom prst="rect">
            <a:avLst/>
          </a:prstGeom>
          <a:noFill/>
        </p:spPr>
      </p:pic>
      <p:pic>
        <p:nvPicPr>
          <p:cNvPr id="41994" name="Picture 10" descr="CIMG638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313" y="1196975"/>
            <a:ext cx="2370137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Рисунок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31202">
            <a:off x="4643438" y="3573463"/>
            <a:ext cx="2667000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Рисунок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313" y="4652963"/>
            <a:ext cx="2522537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377825"/>
            <a:ext cx="49212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extBox 2"/>
          <p:cNvSpPr txBox="1">
            <a:spLocks noChangeArrowheads="1"/>
          </p:cNvSpPr>
          <p:nvPr/>
        </p:nvSpPr>
        <p:spPr bwMode="auto">
          <a:xfrm>
            <a:off x="1476375" y="549275"/>
            <a:ext cx="4751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ПРОДУКТИВНАЯ    ДЕЯТЕЛЬНОСТЬ</a:t>
            </a:r>
          </a:p>
        </p:txBody>
      </p:sp>
      <p:pic>
        <p:nvPicPr>
          <p:cNvPr id="43011" name="Picture 6" descr="DSC049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484313"/>
            <a:ext cx="3455988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7" descr="DSCF14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1484313"/>
            <a:ext cx="32416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8" descr="DSC072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3933825"/>
            <a:ext cx="3313112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10" descr="IMG_07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275" y="3933825"/>
            <a:ext cx="316865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214313"/>
            <a:ext cx="5859463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11" descr="DSC066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1268413"/>
            <a:ext cx="2808287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12" descr="DSC0726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838" y="1268413"/>
            <a:ext cx="3024187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14" descr="DSC020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4300" y="3716338"/>
            <a:ext cx="2879725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8" descr="CIMG636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188" y="3716338"/>
            <a:ext cx="2971800" cy="205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5986463" cy="633412"/>
          </a:xfrm>
        </p:spPr>
        <p:txBody>
          <a:bodyPr/>
          <a:lstStyle/>
          <a:p>
            <a:r>
              <a:rPr lang="ru-RU" sz="2000" b="1" smtClean="0">
                <a:solidFill>
                  <a:srgbClr val="FF6600"/>
                </a:solidFill>
                <a:latin typeface="Britannic Bold" pitchFamily="34" charset="0"/>
              </a:rPr>
              <a:t>Тропинка  здоровья</a:t>
            </a:r>
          </a:p>
        </p:txBody>
      </p:sp>
      <p:pic>
        <p:nvPicPr>
          <p:cNvPr id="56324" name="Рисунок 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3455988"/>
            <a:ext cx="3024188" cy="2268537"/>
          </a:xfrm>
          <a:noFill/>
        </p:spPr>
      </p:pic>
      <p:pic>
        <p:nvPicPr>
          <p:cNvPr id="56325" name="Рисунок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908050"/>
            <a:ext cx="2952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Рисунок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908050"/>
            <a:ext cx="295275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Рисунок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838" y="3429000"/>
            <a:ext cx="3090862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Горизонтальный свиток 6"/>
          <p:cNvSpPr/>
          <p:nvPr/>
        </p:nvSpPr>
        <p:spPr>
          <a:xfrm>
            <a:off x="900113" y="404813"/>
            <a:ext cx="5688012" cy="2232025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FF0000"/>
                </a:solidFill>
              </a:rPr>
              <a:t>«Забота о здоровье детей – важнейший труд воспитателя, а во главе педагогических мероприятий, должна стоять забота об укреплении здоровья ребенка». </a:t>
            </a:r>
            <a:br>
              <a:rPr lang="ru-RU" b="1" i="1" dirty="0">
                <a:solidFill>
                  <a:srgbClr val="FF0000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>В. А. Сухомлинский</a:t>
            </a:r>
          </a:p>
        </p:txBody>
      </p:sp>
      <p:pic>
        <p:nvPicPr>
          <p:cNvPr id="10242" name="Picture 5" descr="DSCF14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2781300"/>
            <a:ext cx="4510088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11300" y="4652963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10" descr="IMG_04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500174"/>
            <a:ext cx="2370137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8" descr="IMG_04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4076700"/>
            <a:ext cx="2405062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9" descr="IMG_04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1628775"/>
            <a:ext cx="23749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16013" y="836613"/>
            <a:ext cx="5400675" cy="8636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uk-UA" sz="3200" b="1" dirty="0">
              <a:ln w="11430"/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GCrownStyle" pitchFamily="2" charset="0"/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509588" y="346075"/>
            <a:ext cx="6226175" cy="865188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EF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FF0000"/>
                </a:solidFill>
              </a:rPr>
              <a:t>ФОРМЫ ВЗАИМОДЕЙСТВИЯ С РОДИТЕЛЯМИ</a:t>
            </a:r>
          </a:p>
        </p:txBody>
      </p:sp>
      <p:pic>
        <p:nvPicPr>
          <p:cNvPr id="48135" name="Picture 7" descr="IMG_29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221163"/>
            <a:ext cx="3097212" cy="2063750"/>
          </a:xfrm>
          <a:prstGeom prst="rect">
            <a:avLst/>
          </a:prstGeom>
          <a:noFill/>
        </p:spPr>
      </p:pic>
      <p:pic>
        <p:nvPicPr>
          <p:cNvPr id="48138" name="Picture 10" descr="DSC071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4221163"/>
            <a:ext cx="2879725" cy="2162175"/>
          </a:xfrm>
          <a:prstGeom prst="rect">
            <a:avLst/>
          </a:prstGeom>
          <a:noFill/>
        </p:spPr>
      </p:pic>
      <p:pic>
        <p:nvPicPr>
          <p:cNvPr id="4813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1484313"/>
            <a:ext cx="308292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684213" y="333375"/>
            <a:ext cx="6048375" cy="574675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EF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200" b="1">
                <a:solidFill>
                  <a:srgbClr val="FF0000"/>
                </a:solidFill>
                <a:cs typeface="Arial" charset="0"/>
              </a:rPr>
              <a:t>Сюжетно ролевые игры</a:t>
            </a:r>
          </a:p>
        </p:txBody>
      </p:sp>
      <p:pic>
        <p:nvPicPr>
          <p:cNvPr id="49155" name="Рисунок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3167063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Рисунок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981075"/>
            <a:ext cx="3024188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 descr="CIMG63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789363"/>
            <a:ext cx="3052762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6707188" cy="706437"/>
          </a:xfrm>
        </p:spPr>
        <p:txBody>
          <a:bodyPr/>
          <a:lstStyle/>
          <a:p>
            <a:r>
              <a:rPr lang="ru-RU" sz="2000" b="1" smtClean="0">
                <a:solidFill>
                  <a:srgbClr val="FF6600"/>
                </a:solidFill>
                <a:latin typeface="Arial" charset="0"/>
              </a:rPr>
              <a:t>«Здоровым быть здорово!» Педагогический совет</a:t>
            </a:r>
          </a:p>
        </p:txBody>
      </p:sp>
      <p:pic>
        <p:nvPicPr>
          <p:cNvPr id="57348" name="Рисунок 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8175" y="981075"/>
            <a:ext cx="3362325" cy="2520950"/>
          </a:xfrm>
          <a:noFill/>
        </p:spPr>
      </p:pic>
      <p:pic>
        <p:nvPicPr>
          <p:cNvPr id="57349" name="Рисунок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860800"/>
            <a:ext cx="3103562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Рисунок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3860800"/>
            <a:ext cx="3168650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403350" y="549275"/>
            <a:ext cx="3960813" cy="719138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EF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FF0000"/>
                </a:solidFill>
              </a:rPr>
              <a:t>РЕЗУЛЬТАТЫ РАБОТЫ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1663" y="1557338"/>
            <a:ext cx="6140450" cy="3095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EF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 algn="just">
              <a:buFont typeface="Arial" charset="0"/>
              <a:buChar char="•"/>
            </a:pPr>
            <a:r>
              <a:rPr lang="ru-RU" sz="1600">
                <a:solidFill>
                  <a:srgbClr val="000000"/>
                </a:solidFill>
                <a:cs typeface="Arial" charset="0"/>
              </a:rPr>
              <a:t>Созданная в детском саду  и  в группах  система по здоровье сбережению позволяет качественно решать цель развития физически развитой, социально-активной, творческой личности. 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>
                <a:solidFill>
                  <a:srgbClr val="000000"/>
                </a:solidFill>
                <a:cs typeface="Arial" charset="0"/>
              </a:rPr>
              <a:t>У большинства детей наметилась тенденция сознательного отношения к своему здоровью и использованию доступных средств, для его укрепления, стремления к расширению двигательного опыта.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>
                <a:solidFill>
                  <a:srgbClr val="000000"/>
                </a:solidFill>
                <a:cs typeface="Arial" charset="0"/>
              </a:rPr>
              <a:t> У педагогов и родителей сформированы ценностные ориентации, направленные на сохранение здоровья детей.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772" y="4509120"/>
            <a:ext cx="2304256" cy="20289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2"/>
            <a:ext cx="6423577" cy="554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87450" y="1557338"/>
            <a:ext cx="5086350" cy="20526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362" name="Прямоугольник 3"/>
          <p:cNvSpPr>
            <a:spLocks noChangeArrowheads="1"/>
          </p:cNvSpPr>
          <p:nvPr/>
        </p:nvSpPr>
        <p:spPr bwMode="auto">
          <a:xfrm>
            <a:off x="1160463" y="1687513"/>
            <a:ext cx="4732337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libri" pitchFamily="34" charset="0"/>
              </a:rPr>
              <a:t> </a:t>
            </a:r>
            <a:r>
              <a:rPr lang="ru-RU" sz="2200">
                <a:solidFill>
                  <a:srgbClr val="7030A0"/>
                </a:solidFill>
                <a:latin typeface="Calibri" pitchFamily="34" charset="0"/>
              </a:rPr>
              <a:t>Формирование у детей представлений о здоровом образе жизни, средствах укрепления здоровья и правилах заботы о нем. </a:t>
            </a:r>
          </a:p>
          <a:p>
            <a:pPr algn="ctr"/>
            <a:endParaRPr lang="ru-RU" sz="2800">
              <a:latin typeface="Calibri" pitchFamily="34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1763713" y="404813"/>
            <a:ext cx="3600450" cy="720725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EF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FF0000"/>
                </a:solidFill>
              </a:rPr>
              <a:t>ЦЕЛЬ  ПРОЕКТА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837318" y="3933056"/>
            <a:ext cx="3600400" cy="1935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5400000"/>
            </a:lightRig>
          </a:scene3d>
          <a:sp3d extrusionH="63500" contourW="50800" prstMaterial="metal">
            <a:bevelT w="425450" h="171450" prst="artDeco"/>
            <a:bevelB w="139700" h="38100" prst="riblet"/>
            <a:contourClr>
              <a:srgbClr val="7030A0"/>
            </a:contourClr>
          </a:sp3d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35000" y="1454150"/>
            <a:ext cx="6181725" cy="3581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EF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1527175" y="298450"/>
            <a:ext cx="4213225" cy="842963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EF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387" name="Заголовок 1"/>
          <p:cNvSpPr>
            <a:spLocks noGrp="1"/>
          </p:cNvSpPr>
          <p:nvPr>
            <p:ph type="ctrTitle"/>
          </p:nvPr>
        </p:nvSpPr>
        <p:spPr>
          <a:xfrm>
            <a:off x="-252413" y="-15875"/>
            <a:ext cx="7772401" cy="1470025"/>
          </a:xfrm>
        </p:spPr>
        <p:txBody>
          <a:bodyPr/>
          <a:lstStyle/>
          <a:p>
            <a:pPr eaLnBrk="1" hangingPunct="1"/>
            <a:r>
              <a:rPr lang="ru-RU" sz="2200" b="1" smtClean="0">
                <a:solidFill>
                  <a:srgbClr val="FF0000"/>
                </a:solidFill>
              </a:rPr>
              <a:t>ЗАДАЧИ  ПРОЕКТА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2788" y="1771650"/>
            <a:ext cx="6026150" cy="4049713"/>
          </a:xfrm>
        </p:spPr>
        <p:txBody>
          <a:bodyPr rtlCol="0">
            <a:normAutofit/>
          </a:bodyPr>
          <a:lstStyle/>
          <a:p>
            <a:pPr marL="342900" indent="-34290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1800" dirty="0">
                <a:solidFill>
                  <a:srgbClr val="7030A0"/>
                </a:solidFill>
              </a:rPr>
              <a:t>С</a:t>
            </a:r>
            <a:r>
              <a:rPr lang="ru-RU" sz="1800" dirty="0" smtClean="0">
                <a:solidFill>
                  <a:srgbClr val="7030A0"/>
                </a:solidFill>
              </a:rPr>
              <a:t>пособствовать </a:t>
            </a:r>
            <a:r>
              <a:rPr lang="ru-RU" sz="1800" dirty="0">
                <a:solidFill>
                  <a:srgbClr val="7030A0"/>
                </a:solidFill>
              </a:rPr>
              <a:t>развитию познавательного интереса к своему организму и его возможностям.</a:t>
            </a:r>
          </a:p>
          <a:p>
            <a:pPr marL="342900" indent="-34290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1800" dirty="0">
                <a:solidFill>
                  <a:srgbClr val="7030A0"/>
                </a:solidFill>
              </a:rPr>
              <a:t>Р</a:t>
            </a:r>
            <a:r>
              <a:rPr lang="ru-RU" sz="1800" dirty="0" smtClean="0">
                <a:solidFill>
                  <a:srgbClr val="7030A0"/>
                </a:solidFill>
              </a:rPr>
              <a:t>азвивать </a:t>
            </a:r>
            <a:r>
              <a:rPr lang="ru-RU" sz="1800" dirty="0">
                <a:solidFill>
                  <a:srgbClr val="7030A0"/>
                </a:solidFill>
              </a:rPr>
              <a:t>у ребенка готовность самостоятельно и эффективно решать задачи, связанные с поддержанием, укреплением и сохранением своего здоровья. </a:t>
            </a:r>
          </a:p>
          <a:p>
            <a:pPr marL="342900" indent="-34290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1800" dirty="0">
                <a:solidFill>
                  <a:srgbClr val="7030A0"/>
                </a:solidFill>
              </a:rPr>
              <a:t>В</a:t>
            </a:r>
            <a:r>
              <a:rPr lang="ru-RU" sz="1800" dirty="0" smtClean="0">
                <a:solidFill>
                  <a:srgbClr val="7030A0"/>
                </a:solidFill>
              </a:rPr>
              <a:t>оспитывать </a:t>
            </a:r>
            <a:r>
              <a:rPr lang="ru-RU" sz="1800" dirty="0">
                <a:solidFill>
                  <a:srgbClr val="7030A0"/>
                </a:solidFill>
              </a:rPr>
              <a:t>бережное и заботливое отношение к своему здоровью и здоровью окружающих.</a:t>
            </a:r>
          </a:p>
          <a:p>
            <a:pPr marL="342900" indent="-34290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1800" dirty="0">
                <a:solidFill>
                  <a:srgbClr val="7030A0"/>
                </a:solidFill>
              </a:rPr>
              <a:t>С</a:t>
            </a:r>
            <a:r>
              <a:rPr lang="ru-RU" sz="1800" dirty="0" smtClean="0">
                <a:solidFill>
                  <a:srgbClr val="7030A0"/>
                </a:solidFill>
              </a:rPr>
              <a:t>овершенствовать </a:t>
            </a:r>
            <a:r>
              <a:rPr lang="ru-RU" sz="1800" dirty="0">
                <a:solidFill>
                  <a:srgbClr val="7030A0"/>
                </a:solidFill>
              </a:rPr>
              <a:t>практические навыки здорового образа жизни.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Горизонтальный свиток 1"/>
          <p:cNvSpPr>
            <a:spLocks noChangeArrowheads="1"/>
          </p:cNvSpPr>
          <p:nvPr/>
        </p:nvSpPr>
        <p:spPr bwMode="auto">
          <a:xfrm>
            <a:off x="1692275" y="549275"/>
            <a:ext cx="3816350" cy="719138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FF83"/>
              </a:gs>
              <a:gs pos="50000">
                <a:srgbClr val="FEFFB4"/>
              </a:gs>
              <a:gs pos="100000">
                <a:srgbClr val="FEFFDB"/>
              </a:gs>
            </a:gsLst>
            <a:lin ang="2700000" scaled="1"/>
          </a:gradFill>
          <a:ln w="38100" algn="ctr">
            <a:solidFill>
              <a:srgbClr val="19F362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200" b="1">
                <a:solidFill>
                  <a:srgbClr val="FF0000"/>
                </a:solidFill>
                <a:latin typeface="Calibri" pitchFamily="34" charset="0"/>
              </a:rPr>
              <a:t>ГИПОТЕЗА ПРОЕКТА</a:t>
            </a:r>
          </a:p>
        </p:txBody>
      </p:sp>
      <p:pic>
        <p:nvPicPr>
          <p:cNvPr id="1843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484313"/>
            <a:ext cx="5981700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Прямоугольник 3"/>
          <p:cNvSpPr>
            <a:spLocks noChangeArrowheads="1"/>
          </p:cNvSpPr>
          <p:nvPr/>
        </p:nvSpPr>
        <p:spPr bwMode="auto">
          <a:xfrm>
            <a:off x="1116013" y="1889125"/>
            <a:ext cx="518477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solidFill>
                  <a:srgbClr val="7030A0"/>
                </a:solidFill>
                <a:latin typeface="Calibri" pitchFamily="34" charset="0"/>
              </a:rPr>
              <a:t>Здоровье детей будет сохраняться, укрепляться и развиваться, а физические качества будут эффективно совершенствоваться при условии, если будет разработана система работы с детьми и их родителями по физическому воспитанию и оздоровлению с использованием инновационных здоровьесберегающих технологий, новых активных форм работы с родителями по формированию привычки к здоровому образу жизни.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14350" y="1816100"/>
            <a:ext cx="6192838" cy="34702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EF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730250" y="404813"/>
            <a:ext cx="5761038" cy="99695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EF66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90575" y="606425"/>
            <a:ext cx="5616575" cy="4318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spc="50" dirty="0">
                <a:ln w="11430"/>
                <a:solidFill>
                  <a:srgbClr val="FF0000"/>
                </a:solidFill>
                <a:latin typeface="+mn-lt"/>
                <a:cs typeface="+mn-cs"/>
              </a:rPr>
              <a:t>ПРЕДПОЛАГАЕМЫЙ КОНЕЧНЫЙ РЕЗУЛЬТАТ</a:t>
            </a:r>
          </a:p>
        </p:txBody>
      </p:sp>
      <p:sp>
        <p:nvSpPr>
          <p:cNvPr id="19460" name="Прямоугольник 1"/>
          <p:cNvSpPr>
            <a:spLocks noChangeArrowheads="1"/>
          </p:cNvSpPr>
          <p:nvPr/>
        </p:nvSpPr>
        <p:spPr bwMode="auto">
          <a:xfrm>
            <a:off x="784225" y="2012950"/>
            <a:ext cx="65468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7030A0"/>
                </a:solidFill>
                <a:latin typeface="Calibri" pitchFamily="34" charset="0"/>
              </a:rPr>
              <a:t>1. Формировать у родителей и детей представление о </a:t>
            </a:r>
          </a:p>
          <a:p>
            <a:r>
              <a:rPr lang="ru-RU" sz="1600">
                <a:solidFill>
                  <a:srgbClr val="7030A0"/>
                </a:solidFill>
                <a:latin typeface="Calibri" pitchFamily="34" charset="0"/>
              </a:rPr>
              <a:t>     здоровом образе жизни. </a:t>
            </a:r>
          </a:p>
          <a:p>
            <a:r>
              <a:rPr lang="ru-RU" sz="1600">
                <a:solidFill>
                  <a:srgbClr val="7030A0"/>
                </a:solidFill>
                <a:latin typeface="Calibri" pitchFamily="34" charset="0"/>
              </a:rPr>
              <a:t>2. Создать условия по формированию у детей гигиенических  </a:t>
            </a:r>
          </a:p>
          <a:p>
            <a:r>
              <a:rPr lang="ru-RU" sz="1600">
                <a:solidFill>
                  <a:srgbClr val="7030A0"/>
                </a:solidFill>
                <a:latin typeface="Calibri" pitchFamily="34" charset="0"/>
              </a:rPr>
              <a:t>     навыков, норм в быту на основе совместной деятельности с </a:t>
            </a:r>
          </a:p>
          <a:p>
            <a:r>
              <a:rPr lang="ru-RU" sz="1600">
                <a:solidFill>
                  <a:srgbClr val="7030A0"/>
                </a:solidFill>
                <a:latin typeface="Calibri" pitchFamily="34" charset="0"/>
              </a:rPr>
              <a:t>      родителями. </a:t>
            </a:r>
          </a:p>
          <a:p>
            <a:r>
              <a:rPr lang="ru-RU" sz="1600">
                <a:solidFill>
                  <a:srgbClr val="7030A0"/>
                </a:solidFill>
                <a:latin typeface="Calibri" pitchFamily="34" charset="0"/>
              </a:rPr>
              <a:t>3. Реализовать системный поход в использовании всех средств </a:t>
            </a:r>
          </a:p>
          <a:p>
            <a:r>
              <a:rPr lang="ru-RU" sz="1600">
                <a:solidFill>
                  <a:srgbClr val="7030A0"/>
                </a:solidFill>
                <a:latin typeface="Calibri" pitchFamily="34" charset="0"/>
              </a:rPr>
              <a:t>     и форм образовательной работы с родителями в  </a:t>
            </a:r>
          </a:p>
          <a:p>
            <a:r>
              <a:rPr lang="ru-RU" sz="1600">
                <a:solidFill>
                  <a:srgbClr val="7030A0"/>
                </a:solidFill>
                <a:latin typeface="Calibri" pitchFamily="34" charset="0"/>
              </a:rPr>
              <a:t>     формировании представлении о здоровом образе жизни. </a:t>
            </a:r>
          </a:p>
          <a:p>
            <a:r>
              <a:rPr lang="ru-RU" sz="1600">
                <a:solidFill>
                  <a:srgbClr val="7030A0"/>
                </a:solidFill>
                <a:latin typeface="Calibri" pitchFamily="34" charset="0"/>
              </a:rPr>
              <a:t>4. Оказывать всестороннюю помощь семье в обеспечении  </a:t>
            </a:r>
          </a:p>
          <a:p>
            <a:r>
              <a:rPr lang="ru-RU" sz="1600">
                <a:solidFill>
                  <a:srgbClr val="7030A0"/>
                </a:solidFill>
                <a:latin typeface="Calibri" pitchFamily="34" charset="0"/>
              </a:rPr>
              <a:t>    здоровья детей и приобщении их к здоровому образу жизни.</a:t>
            </a:r>
          </a:p>
          <a:p>
            <a:r>
              <a:rPr lang="ru-RU" sz="1600">
                <a:solidFill>
                  <a:srgbClr val="7030A0"/>
                </a:solidFill>
                <a:latin typeface="Calibri" pitchFamily="34" charset="0"/>
              </a:rPr>
              <a:t> 5. Пропагандировать здоровый образ жизни среди родителей    </a:t>
            </a:r>
          </a:p>
          <a:p>
            <a:r>
              <a:rPr lang="ru-RU" sz="1600">
                <a:solidFill>
                  <a:srgbClr val="7030A0"/>
                </a:solidFill>
                <a:latin typeface="Calibri" pitchFamily="34" charset="0"/>
              </a:rPr>
              <a:t>     и детей.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Прямоугольник 1"/>
          <p:cNvSpPr>
            <a:spLocks noChangeArrowheads="1"/>
          </p:cNvSpPr>
          <p:nvPr/>
        </p:nvSpPr>
        <p:spPr bwMode="auto">
          <a:xfrm>
            <a:off x="2124075" y="476250"/>
            <a:ext cx="3816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endParaRPr lang="ru-RU" sz="2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3555" name="Picture 6" descr="IMG_58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716338"/>
            <a:ext cx="3182937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7" descr="DSC010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2708275"/>
            <a:ext cx="3286125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9CCD82"/>
            </a:gs>
            <a:gs pos="0">
              <a:srgbClr val="92D050"/>
            </a:gs>
            <a:gs pos="6000">
              <a:schemeClr val="accent1">
                <a:lumMod val="45000"/>
                <a:lumOff val="55000"/>
              </a:schemeClr>
            </a:gs>
            <a:gs pos="81000">
              <a:srgbClr val="FFFF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788" y="236538"/>
            <a:ext cx="5786437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5"/>
          <p:cNvSpPr txBox="1">
            <a:spLocks noChangeArrowheads="1"/>
          </p:cNvSpPr>
          <p:nvPr/>
        </p:nvSpPr>
        <p:spPr bwMode="auto">
          <a:xfrm>
            <a:off x="1147763" y="519113"/>
            <a:ext cx="54737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FF0000"/>
                </a:solidFill>
                <a:latin typeface="Calibri" pitchFamily="34" charset="0"/>
              </a:rPr>
              <a:t>Здоровьесберегающие  технологии</a:t>
            </a:r>
          </a:p>
        </p:txBody>
      </p:sp>
      <p:sp>
        <p:nvSpPr>
          <p:cNvPr id="26" name="Выноска со стрелкой вниз 25"/>
          <p:cNvSpPr/>
          <p:nvPr/>
        </p:nvSpPr>
        <p:spPr>
          <a:xfrm>
            <a:off x="698478" y="1349352"/>
            <a:ext cx="5852537" cy="1086875"/>
          </a:xfrm>
          <a:prstGeom prst="downArrowCallou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Здоровьесберегающие технологии – это технологии, направленные на сохранение и укрепление здоровья и активное формирование здорового образа жизни и здоровья  воспитанников. </a:t>
            </a:r>
          </a:p>
        </p:txBody>
      </p:sp>
      <p:sp>
        <p:nvSpPr>
          <p:cNvPr id="27" name="Выноска со стрелкой вниз 26"/>
          <p:cNvSpPr/>
          <p:nvPr/>
        </p:nvSpPr>
        <p:spPr>
          <a:xfrm>
            <a:off x="472664" y="2479246"/>
            <a:ext cx="2952328" cy="860150"/>
          </a:xfrm>
          <a:prstGeom prst="downArrowCallou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Медико – профилактические</a:t>
            </a:r>
          </a:p>
        </p:txBody>
      </p:sp>
      <p:sp>
        <p:nvSpPr>
          <p:cNvPr id="29" name="Выноска со стрелкой вниз 28"/>
          <p:cNvSpPr/>
          <p:nvPr/>
        </p:nvSpPr>
        <p:spPr>
          <a:xfrm>
            <a:off x="3851920" y="2476487"/>
            <a:ext cx="3096344" cy="856788"/>
          </a:xfrm>
          <a:prstGeom prst="downArrowCallou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Физкультурно -оздоровительные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95288" y="3284538"/>
            <a:ext cx="3238500" cy="33131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/>
              <a:t>Организация мониторинга здоровья.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/>
              <a:t>Организация и контроль питания детей.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/>
              <a:t>Физическое развитие дошкольников.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/>
              <a:t>Закаливание.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/>
              <a:t>Организация профилактических мероприятий.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/>
              <a:t>Организация СанПиНов.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/>
              <a:t>Организация здоровьесберегающей среды.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732213" y="3413125"/>
            <a:ext cx="3287712" cy="31115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/>
              <a:t>Развитие физических качеств, двигательной активности.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/>
              <a:t>Становление физической культуры детей.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/>
              <a:t>Дыхательная гимнастика.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/>
              <a:t>Самомассаж.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/>
              <a:t>Профилактика плоскостопия и формирование правильной осанки.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/>
              <a:t>Воспитание привычки к повседневной физической активности и заботе о здоровье.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971550" y="2924175"/>
            <a:ext cx="5976938" cy="379413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EF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FF0000"/>
                </a:solidFill>
                <a:cs typeface="Arial" charset="0"/>
              </a:rPr>
              <a:t>СИСТЕМА ЗАКАЛИВАНИЯ И  ОЗДОРОВЛЕНИЯ</a:t>
            </a:r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1493838" y="247650"/>
            <a:ext cx="4430712" cy="792163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EF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>
                <a:solidFill>
                  <a:srgbClr val="FF0000"/>
                </a:solidFill>
                <a:cs typeface="Arial" charset="0"/>
              </a:rPr>
              <a:t>КОРРИГИРУЮЩАЯ ГИМНАСТИКА</a:t>
            </a:r>
          </a:p>
        </p:txBody>
      </p:sp>
      <p:pic>
        <p:nvPicPr>
          <p:cNvPr id="34819" name="Picture 12" descr="DSC091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981075"/>
            <a:ext cx="2376487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4" descr="DSC09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981075"/>
            <a:ext cx="2443163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15" descr="IMG_04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3357563"/>
            <a:ext cx="237648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17" descr="DSCF048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946975">
            <a:off x="1042988" y="4508500"/>
            <a:ext cx="1528762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8" descr="DSC0496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4300" y="3357563"/>
            <a:ext cx="2519363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Рисунок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675" y="4292600"/>
            <a:ext cx="1665288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21" descr="CIMG716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675412">
            <a:off x="5246688" y="4432300"/>
            <a:ext cx="1512887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1932</TotalTime>
  <Words>530</Words>
  <Application>Microsoft Office PowerPoint</Application>
  <PresentationFormat>Экран (4:3)</PresentationFormat>
  <Paragraphs>88</Paragraphs>
  <Slides>25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ЗАДАЧИ  ПРОЕКТА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Тропинка  здоровья</vt:lpstr>
      <vt:lpstr>Слайд 20</vt:lpstr>
      <vt:lpstr>Слайд 21</vt:lpstr>
      <vt:lpstr>Слайд 22</vt:lpstr>
      <vt:lpstr>«Здоровым быть здорово!» Педагогический совет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Lidia</dc:creator>
  <cp:lastModifiedBy>Детский сад</cp:lastModifiedBy>
  <cp:revision>137</cp:revision>
  <cp:lastPrinted>2016-03-23T07:47:43Z</cp:lastPrinted>
  <dcterms:created xsi:type="dcterms:W3CDTF">2014-08-06T15:24:49Z</dcterms:created>
  <dcterms:modified xsi:type="dcterms:W3CDTF">2018-10-16T10:47:15Z</dcterms:modified>
</cp:coreProperties>
</file>