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884759" y="1371600"/>
            <a:ext cx="5372100" cy="41148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03120" y="1557867"/>
            <a:ext cx="4937760" cy="256032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03120" y="4185919"/>
            <a:ext cx="4937760" cy="1097278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6849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24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982132"/>
            <a:ext cx="5246370" cy="507492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45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3300" y="1143001"/>
            <a:ext cx="2603501" cy="228599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3301" y="3513665"/>
            <a:ext cx="2603500" cy="210312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520699" y="1051560"/>
            <a:ext cx="5143500" cy="4937760"/>
          </a:xfrm>
          <a:prstGeom prst="rect">
            <a:avLst/>
          </a:prstGeom>
          <a:solidFill>
            <a:schemeClr val="bg1"/>
          </a:soli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9038" y="1143000"/>
            <a:ext cx="5014518" cy="4754880"/>
          </a:xfrm>
          <a:solidFill>
            <a:schemeClr val="bg2">
              <a:lumMod val="40000"/>
              <a:lumOff val="60000"/>
            </a:schemeClr>
          </a:solidFill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9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2380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807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846667"/>
            <a:ext cx="1371600" cy="5554133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0099" y="846667"/>
            <a:ext cx="5897880" cy="5554133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2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167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Лето»: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9212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Осень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454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Раздел «Зима»: заголовок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4000500" y="762000"/>
            <a:ext cx="4800600" cy="3340100"/>
          </a:xfrm>
          <a:prstGeom prst="rect">
            <a:avLst/>
          </a:prstGeom>
          <a:gradFill>
            <a:gsLst>
              <a:gs pos="417">
                <a:schemeClr val="bg2">
                  <a:lumMod val="35000"/>
                  <a:lumOff val="65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solidFill>
              <a:srgbClr val="FFFFFF"/>
            </a:solidFill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0530" y="1016001"/>
            <a:ext cx="4320540" cy="1828800"/>
          </a:xfrm>
        </p:spPr>
        <p:txBody>
          <a:bodyPr anchor="b">
            <a:normAutofit/>
          </a:bodyPr>
          <a:lstStyle>
            <a:lvl1pPr algn="ctr"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40530" y="2980267"/>
            <a:ext cx="432054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053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010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2057400"/>
            <a:ext cx="3634740" cy="4343401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7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 10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 11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010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2057400"/>
            <a:ext cx="3634740" cy="868681"/>
          </a:xfrm>
        </p:spPr>
        <p:txBody>
          <a:bodyPr anchor="ctr"/>
          <a:lstStyle>
            <a:lvl1pPr marL="0" indent="0">
              <a:buNone/>
              <a:defRPr sz="2400" b="0" cap="sm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926080"/>
            <a:ext cx="3634740" cy="3474720"/>
          </a:xfrm>
        </p:spPr>
        <p:txBody>
          <a:bodyPr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ltGray">
          <a:xfrm>
            <a:off x="-1" y="457200"/>
            <a:ext cx="9141620" cy="1270000"/>
          </a:xfrm>
          <a:prstGeom prst="rect">
            <a:avLst/>
          </a:prstGeom>
          <a:gradFill>
            <a:gsLst>
              <a:gs pos="417">
                <a:schemeClr val="bg2">
                  <a:lumMod val="20000"/>
                  <a:lumOff val="80000"/>
                </a:schemeClr>
              </a:gs>
              <a:gs pos="100000">
                <a:schemeClr val="bg2"/>
              </a:gs>
            </a:gsLst>
            <a:lin ang="5400000" scaled="0"/>
          </a:gradFill>
          <a:ln w="152400">
            <a:noFill/>
            <a:miter lim="800000"/>
          </a:ln>
          <a:scene3d>
            <a:camera prst="orthographicFront"/>
            <a:lightRig rig="threePt" dir="t"/>
          </a:scene3d>
          <a:sp3d>
            <a:contourClr>
              <a:srgbClr val="B0BCB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1697736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94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1714" cy="4554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 bwMode="ltGray">
          <a:xfrm>
            <a:off x="0" y="457200"/>
            <a:ext cx="9141619" cy="54864"/>
          </a:xfrm>
          <a:prstGeom prst="rect">
            <a:avLst/>
          </a:prstGeom>
          <a:solidFill>
            <a:schemeClr val="bg1"/>
          </a:solidFill>
          <a:ln w="152400">
            <a:noFill/>
            <a:miter lim="800000"/>
          </a:ln>
          <a:scene3d>
            <a:camera prst="orthographicFront"/>
            <a:lightRig rig="threePt" dir="t"/>
          </a:scene3d>
          <a:sp3d contourW="12700">
            <a:contourClr>
              <a:schemeClr val="bg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562302"/>
            <a:ext cx="7543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0" y="2057400"/>
            <a:ext cx="75438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0" y="6519333"/>
            <a:ext cx="12001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48917FF-5A92-4934-BBF2-73F3E0FC9F22}" type="datetimeFigureOut">
              <a:rPr lang="ru-RU" smtClean="0"/>
              <a:t>30.11.2019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00100" y="6519333"/>
            <a:ext cx="531495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519333"/>
            <a:ext cx="685800" cy="2021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F999B64B-1F66-4F7B-9969-4F2B6A4595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5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bg2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1060" y="1484784"/>
            <a:ext cx="51845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«Осень и Зима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гостях </a:t>
            </a:r>
          </a:p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детей»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19947" y="3789042"/>
            <a:ext cx="518457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Организованная образовательная деятельность по экспериментированию</a:t>
            </a:r>
            <a:endParaRPr lang="ru-RU" sz="28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398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03167" y="578993"/>
            <a:ext cx="6048672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Цель: </a:t>
            </a: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</a:t>
            </a: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детей </a:t>
            </a: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способностей </a:t>
            </a:r>
            <a:r>
              <a:rPr lang="ru-RU" sz="24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 экспериментальной деятельности</a:t>
            </a: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Задачи: 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 по внешним признакам различать осень и зиму;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 наблюдать, видеть причинно-следственные связи;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учить делать выводы в процессе эксперимента;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 логическое мышление, речь;</a:t>
            </a:r>
          </a:p>
          <a:p>
            <a:pPr marL="342900" indent="-342900">
              <a:buFontTx/>
              <a:buChar char="-"/>
            </a:pP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воспитывать любознательность уважительное отношение к природе и друг другу.</a:t>
            </a:r>
          </a:p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Материалы: </a:t>
            </a:r>
            <a:r>
              <a:rPr lang="ru-RU" sz="2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корзина с жёлтыми листьями, шишками, камешки, лёд.</a:t>
            </a:r>
            <a:endParaRPr lang="ru-RU" sz="24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2894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370" y="1412776"/>
            <a:ext cx="36004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гости к детям пришла Осень. Она поиграла с детьми, провела дыхательную гимнастику «Ветерок» </a:t>
            </a:r>
            <a:endParaRPr lang="ru-RU" sz="28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472" y="491417"/>
            <a:ext cx="4752528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54979"/>
            <a:ext cx="418936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Осень предложила детям провести опыты, проверить утонут ли листья, шишки и камешки в воде. Дети с интересом выполняли задания, рассуждали, делали выводы проведённого эксперимента.</a:t>
            </a:r>
            <a:endParaRPr lang="ru-RU" sz="2600" b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019" y="531170"/>
            <a:ext cx="4659982" cy="621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1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692696"/>
            <a:ext cx="4374486" cy="58326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692698"/>
            <a:ext cx="4409933" cy="58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14" y="692695"/>
            <a:ext cx="4494015" cy="59920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92695"/>
            <a:ext cx="4494014" cy="599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25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093" y="569981"/>
            <a:ext cx="4716016" cy="62880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3" y="1628800"/>
            <a:ext cx="3240359" cy="40934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6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Вдруг похолодало, к ребятам в гости пришла зима. Она принесла детям лёд и предложила провести опыт. Узнать какой лёд: холодный, скользкий, твёрдый, утонет ли он в воде? </a:t>
            </a:r>
            <a:endParaRPr lang="ru-RU" sz="26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764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8" y="797497"/>
            <a:ext cx="4405662" cy="58742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1552" y="797496"/>
            <a:ext cx="4428205" cy="590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43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76800" y="1700808"/>
            <a:ext cx="338437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Дети играли с зимой и осенью. </a:t>
            </a:r>
            <a:r>
              <a:rPr lang="ru-RU" sz="2600" b="1" dirty="0" smtClean="0">
                <a:ln w="1905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конце занятия подвели итоги опытов и проводили осень в лес до следующего года. </a:t>
            </a:r>
            <a:endParaRPr lang="ru-RU" sz="2600" b="1" dirty="0">
              <a:ln w="1905">
                <a:solidFill>
                  <a:srgbClr val="0070C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" y="477091"/>
            <a:ext cx="4788024" cy="63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0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14">
  <a:themeElements>
    <a:clrScheme name="Four Seasons">
      <a:dk1>
        <a:sysClr val="windowText" lastClr="000000"/>
      </a:dk1>
      <a:lt1>
        <a:sysClr val="window" lastClr="FFFFFF"/>
      </a:lt1>
      <a:dk2>
        <a:srgbClr val="6B7F7F"/>
      </a:dk2>
      <a:lt2>
        <a:srgbClr val="B0BCBC"/>
      </a:lt2>
      <a:accent1>
        <a:srgbClr val="7DB41B"/>
      </a:accent1>
      <a:accent2>
        <a:srgbClr val="ED8A05"/>
      </a:accent2>
      <a:accent3>
        <a:srgbClr val="288DFC"/>
      </a:accent3>
      <a:accent4>
        <a:srgbClr val="36D2B8"/>
      </a:accent4>
      <a:accent5>
        <a:srgbClr val="F5B605"/>
      </a:accent5>
      <a:accent6>
        <a:srgbClr val="E75524"/>
      </a:accent6>
      <a:hlink>
        <a:srgbClr val="ED8A05"/>
      </a:hlink>
      <a:folHlink>
        <a:srgbClr val="B0BCBC"/>
      </a:folHlink>
    </a:clrScheme>
    <a:fontScheme name="Constantia-Calibri">
      <a:majorFont>
        <a:latin typeface="Constantia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ourSeasons_16x9_TP104001540" id="{F905817E-0C26-4527-B132-06F12AB95976}" vid="{25E166E1-7407-4320-8DFC-C03D6D10909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77</TotalTime>
  <Words>186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Лейла Пономарева</dc:creator>
  <cp:lastModifiedBy>Лейла Пономарева</cp:lastModifiedBy>
  <cp:revision>10</cp:revision>
  <dcterms:created xsi:type="dcterms:W3CDTF">2019-11-27T19:19:14Z</dcterms:created>
  <dcterms:modified xsi:type="dcterms:W3CDTF">2019-11-30T08:33:09Z</dcterms:modified>
</cp:coreProperties>
</file>